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58"/>
  </p:notesMasterIdLst>
  <p:sldIdLst>
    <p:sldId id="256" r:id="rId2"/>
    <p:sldId id="318" r:id="rId3"/>
    <p:sldId id="284" r:id="rId4"/>
    <p:sldId id="283" r:id="rId5"/>
    <p:sldId id="257" r:id="rId6"/>
    <p:sldId id="316" r:id="rId7"/>
    <p:sldId id="319" r:id="rId8"/>
    <p:sldId id="317" r:id="rId9"/>
    <p:sldId id="324" r:id="rId10"/>
    <p:sldId id="320" r:id="rId11"/>
    <p:sldId id="322" r:id="rId12"/>
    <p:sldId id="286" r:id="rId13"/>
    <p:sldId id="273" r:id="rId14"/>
    <p:sldId id="259" r:id="rId15"/>
    <p:sldId id="281" r:id="rId16"/>
    <p:sldId id="260" r:id="rId17"/>
    <p:sldId id="261" r:id="rId18"/>
    <p:sldId id="280" r:id="rId19"/>
    <p:sldId id="310" r:id="rId20"/>
    <p:sldId id="311" r:id="rId21"/>
    <p:sldId id="312" r:id="rId22"/>
    <p:sldId id="305" r:id="rId23"/>
    <p:sldId id="297" r:id="rId24"/>
    <p:sldId id="307" r:id="rId25"/>
    <p:sldId id="302" r:id="rId26"/>
    <p:sldId id="301" r:id="rId27"/>
    <p:sldId id="314" r:id="rId28"/>
    <p:sldId id="315" r:id="rId29"/>
    <p:sldId id="298" r:id="rId30"/>
    <p:sldId id="308" r:id="rId31"/>
    <p:sldId id="321" r:id="rId32"/>
    <p:sldId id="299" r:id="rId33"/>
    <p:sldId id="300" r:id="rId34"/>
    <p:sldId id="309" r:id="rId35"/>
    <p:sldId id="295" r:id="rId36"/>
    <p:sldId id="262" r:id="rId37"/>
    <p:sldId id="263" r:id="rId38"/>
    <p:sldId id="264" r:id="rId39"/>
    <p:sldId id="265" r:id="rId40"/>
    <p:sldId id="293" r:id="rId41"/>
    <p:sldId id="267" r:id="rId42"/>
    <p:sldId id="268" r:id="rId43"/>
    <p:sldId id="269" r:id="rId44"/>
    <p:sldId id="270" r:id="rId45"/>
    <p:sldId id="282" r:id="rId46"/>
    <p:sldId id="288" r:id="rId47"/>
    <p:sldId id="289" r:id="rId48"/>
    <p:sldId id="292" r:id="rId49"/>
    <p:sldId id="294" r:id="rId50"/>
    <p:sldId id="290" r:id="rId51"/>
    <p:sldId id="291" r:id="rId52"/>
    <p:sldId id="306" r:id="rId53"/>
    <p:sldId id="271" r:id="rId54"/>
    <p:sldId id="313" r:id="rId55"/>
    <p:sldId id="287" r:id="rId56"/>
    <p:sldId id="326" r:id="rId5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DB8002-1E20-423B-9E69-3AEB14DCF4DB}">
  <a:tblStyle styleId="{A3DB8002-1E20-423B-9E69-3AEB14DCF4DB}"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68893" autoAdjust="0"/>
  </p:normalViewPr>
  <p:slideViewPr>
    <p:cSldViewPr snapToGrid="0" snapToObjects="1">
      <p:cViewPr varScale="1">
        <p:scale>
          <a:sx n="32" d="100"/>
          <a:sy n="32" d="100"/>
        </p:scale>
        <p:origin x="160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41136556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Thank you for</a:t>
            </a:r>
            <a:r>
              <a:rPr lang="en-US" baseline="0" dirty="0" smtClean="0"/>
              <a:t> inviting me to share . . .</a:t>
            </a:r>
            <a:endParaRPr dirty="0"/>
          </a:p>
        </p:txBody>
      </p:sp>
    </p:spTree>
    <p:extLst>
      <p:ext uri="{BB962C8B-B14F-4D97-AF65-F5344CB8AC3E}">
        <p14:creationId xmlns:p14="http://schemas.microsoft.com/office/powerpoint/2010/main" val="3042976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n the present</a:t>
            </a:r>
            <a:endParaRPr lang="en-US" dirty="0"/>
          </a:p>
        </p:txBody>
      </p:sp>
    </p:spTree>
    <p:extLst>
      <p:ext uri="{BB962C8B-B14F-4D97-AF65-F5344CB8AC3E}">
        <p14:creationId xmlns:p14="http://schemas.microsoft.com/office/powerpoint/2010/main" val="45246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8724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38251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dirty="0" smtClean="0"/>
              <a:t>Draft FDELK Curriculum – pg. 25</a:t>
            </a:r>
            <a:endParaRPr lang="en-US" sz="1400" dirty="0"/>
          </a:p>
        </p:txBody>
      </p:sp>
    </p:spTree>
    <p:extLst>
      <p:ext uri="{BB962C8B-B14F-4D97-AF65-F5344CB8AC3E}">
        <p14:creationId xmlns:p14="http://schemas.microsoft.com/office/powerpoint/2010/main" val="2707917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78571"/>
              <a:buFont typeface="Arial"/>
              <a:buNone/>
            </a:pPr>
            <a:r>
              <a:rPr lang="en" sz="1400" dirty="0" smtClean="0">
                <a:solidFill>
                  <a:srgbClr val="FF0000"/>
                </a:solidFill>
              </a:rPr>
              <a:t>Anticipate</a:t>
            </a:r>
            <a:r>
              <a:rPr lang="en" sz="1400" dirty="0" smtClean="0"/>
              <a:t> - teachers DO THE PROBLEM to determine multiple ways students will respond to a problem (including misconceptions) </a:t>
            </a:r>
          </a:p>
          <a:p>
            <a:pPr lvl="0" rtl="0">
              <a:buNone/>
            </a:pPr>
            <a:endParaRPr lang="en-US" sz="1400" dirty="0" smtClean="0">
              <a:solidFill>
                <a:srgbClr val="FF0000"/>
              </a:solidFill>
            </a:endParaRPr>
          </a:p>
          <a:p>
            <a:pPr lvl="0" rtl="0">
              <a:buNone/>
            </a:pPr>
            <a:r>
              <a:rPr lang="en" sz="1400" dirty="0" smtClean="0">
                <a:solidFill>
                  <a:srgbClr val="FF0000"/>
                </a:solidFill>
              </a:rPr>
              <a:t>Name it </a:t>
            </a:r>
            <a:r>
              <a:rPr lang="en" sz="1400" dirty="0" smtClean="0"/>
              <a:t>- name the mathematics that is anticipated (e.g., rate, unit rate, proportion) based on the curriculum expectation</a:t>
            </a:r>
            <a:r>
              <a:rPr lang="en-US" sz="1400" dirty="0" smtClean="0"/>
              <a:t> </a:t>
            </a:r>
            <a:r>
              <a:rPr lang="en" sz="1400" dirty="0" smtClean="0"/>
              <a:t>- name it - what can they do? (need to be able to recognize it first)</a:t>
            </a:r>
          </a:p>
          <a:p>
            <a:pPr lvl="0" rtl="0">
              <a:buNone/>
            </a:pPr>
            <a:endParaRPr lang="en-US" sz="1400" dirty="0" smtClean="0">
              <a:solidFill>
                <a:srgbClr val="FF0000"/>
              </a:solidFill>
            </a:endParaRPr>
          </a:p>
          <a:p>
            <a:pPr lvl="0" rtl="0">
              <a:buNone/>
            </a:pPr>
            <a:r>
              <a:rPr lang="en" sz="1400" dirty="0" smtClean="0">
                <a:solidFill>
                  <a:srgbClr val="FF0000"/>
                </a:solidFill>
              </a:rPr>
              <a:t>Recognize it</a:t>
            </a:r>
            <a:r>
              <a:rPr lang="en" sz="1400" dirty="0" smtClean="0"/>
              <a:t> - identify the mathematics in student’s written or oral responses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 sz="1400" dirty="0" smtClean="0">
                <a:solidFill>
                  <a:srgbClr val="FF0000"/>
                </a:solidFill>
              </a:rPr>
              <a:t>Strategic decisions</a:t>
            </a:r>
            <a:r>
              <a:rPr lang="en" sz="1400" dirty="0" smtClean="0"/>
              <a:t> - the ability to respond to where students are (e.g., use a rate) to move them forward (e.g., use a unit rate) </a:t>
            </a:r>
            <a:r>
              <a:rPr lang="en-US" sz="1400" dirty="0" smtClean="0"/>
              <a:t>- w</a:t>
            </a:r>
            <a:r>
              <a:rPr lang="en" sz="1400" dirty="0" smtClean="0"/>
              <a:t>hat are the strategic instructional decisions you need to make to move them to the next step/level?</a:t>
            </a:r>
          </a:p>
          <a:p>
            <a:pPr lvl="0" rtl="0">
              <a:buNone/>
            </a:pPr>
            <a:endParaRPr lang="en" sz="1400" dirty="0" smtClean="0"/>
          </a:p>
          <a:p>
            <a:pPr lvl="0" rtl="0">
              <a:buNone/>
            </a:pPr>
            <a:r>
              <a:rPr lang="en" sz="1400" dirty="0" smtClean="0">
                <a:solidFill>
                  <a:srgbClr val="FF0000"/>
                </a:solidFill>
              </a:rPr>
              <a:t>Effective descriptive feedback</a:t>
            </a:r>
            <a:r>
              <a:rPr lang="en" sz="1400" dirty="0" smtClean="0"/>
              <a:t> - What is written on student work? “Good job” lacks the feedback students need...what CAN they do, where should they go next?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 sz="1400" dirty="0" smtClean="0">
                <a:solidFill>
                  <a:srgbClr val="FF0000"/>
                </a:solidFill>
              </a:rPr>
              <a:t>Consolidation</a:t>
            </a:r>
            <a:r>
              <a:rPr lang="en" sz="1400" dirty="0" smtClean="0"/>
              <a:t> - beyond the “show and tell” (e.g., used a table, used a graph, everyone shares)...What is the mathematics drawn out at the “end of the day” </a:t>
            </a:r>
            <a:r>
              <a:rPr lang="en-US" sz="1400" dirty="0" smtClean="0"/>
              <a:t> </a:t>
            </a:r>
            <a:r>
              <a:rPr lang="en" sz="1400" dirty="0" smtClean="0"/>
              <a:t>What do we want students to consolidate? What are students consolidating? How do we know? What will we do about it? </a:t>
            </a:r>
          </a:p>
          <a:p>
            <a:pPr lvl="0" rtl="0">
              <a:buNone/>
            </a:pPr>
            <a:endParaRPr lang="en" sz="1400" dirty="0" smtClean="0"/>
          </a:p>
          <a:p>
            <a:pPr lvl="0" rtl="0">
              <a:buNone/>
            </a:pPr>
            <a:r>
              <a:rPr lang="en" sz="1400" dirty="0" smtClean="0">
                <a:solidFill>
                  <a:srgbClr val="FF0000"/>
                </a:solidFill>
              </a:rPr>
              <a:t>Connecting</a:t>
            </a:r>
            <a:r>
              <a:rPr lang="en" sz="1400" dirty="0" smtClean="0"/>
              <a:t> - ensuring that the consolidation connects to a bigger idea</a:t>
            </a:r>
          </a:p>
          <a:p>
            <a:endParaRPr lang="en" sz="1400" dirty="0"/>
          </a:p>
        </p:txBody>
      </p:sp>
    </p:spTree>
    <p:extLst>
      <p:ext uri="{BB962C8B-B14F-4D97-AF65-F5344CB8AC3E}">
        <p14:creationId xmlns:p14="http://schemas.microsoft.com/office/powerpoint/2010/main" val="34633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400"/>
              <a:t>- both require content knowledge for teaching and learning mathematics</a:t>
            </a:r>
          </a:p>
        </p:txBody>
      </p:sp>
    </p:spTree>
    <p:extLst>
      <p:ext uri="{BB962C8B-B14F-4D97-AF65-F5344CB8AC3E}">
        <p14:creationId xmlns:p14="http://schemas.microsoft.com/office/powerpoint/2010/main" val="2266706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928982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2117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895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268626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I’m here today as the result of a casual conversation a few weeks ago with one of our board’s research team members,</a:t>
            </a:r>
            <a:r>
              <a:rPr lang="en-US" sz="1400" baseline="0" dirty="0" smtClean="0"/>
              <a:t> Tim </a:t>
            </a:r>
            <a:r>
              <a:rPr lang="en-US" sz="1400" baseline="0" dirty="0" err="1" smtClean="0"/>
              <a:t>Sadai</a:t>
            </a:r>
            <a:r>
              <a:rPr lang="en-US" sz="1400" baseline="0" dirty="0" smtClean="0"/>
              <a:t>.  Tim asked me what my opinion was on the similarities and differences between the learning and teaching of literacy and mathematics.  Our conversation included the differences between the Language and Mathematics curriculum content as well as skill sets for both.  One of his key questions was:  “Can we take what we have done to improve achievement in reading and writing, and apply the same strategies or process to mathematics?  Why or why not?”  </a:t>
            </a:r>
            <a:r>
              <a:rPr lang="en-US" sz="1400" b="1" baseline="0" dirty="0" smtClean="0">
                <a:solidFill>
                  <a:srgbClr val="FF0000"/>
                </a:solidFill>
              </a:rPr>
              <a:t>Turn and talk </a:t>
            </a:r>
            <a:r>
              <a:rPr lang="en-US" sz="1400" baseline="0" dirty="0" smtClean="0"/>
              <a:t>– What do you think are the differences between Language and Mathematics – curriculum, learning, teaching? </a:t>
            </a:r>
            <a:endParaRPr lang="en-US" sz="1400" dirty="0"/>
          </a:p>
        </p:txBody>
      </p:sp>
    </p:spTree>
    <p:extLst>
      <p:ext uri="{BB962C8B-B14F-4D97-AF65-F5344CB8AC3E}">
        <p14:creationId xmlns:p14="http://schemas.microsoft.com/office/powerpoint/2010/main" val="467420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sz="1400" dirty="0" smtClean="0"/>
              <a:t>All of these incorporate</a:t>
            </a:r>
            <a:r>
              <a:rPr lang="en-US" sz="1400" baseline="0" dirty="0" smtClean="0"/>
              <a:t> both of these 2 key foci</a:t>
            </a:r>
            <a:endParaRPr lang="en" sz="1400" dirty="0"/>
          </a:p>
        </p:txBody>
      </p:sp>
    </p:spTree>
    <p:extLst>
      <p:ext uri="{BB962C8B-B14F-4D97-AF65-F5344CB8AC3E}">
        <p14:creationId xmlns:p14="http://schemas.microsoft.com/office/powerpoint/2010/main" val="2346059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8446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91371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400" dirty="0" smtClean="0"/>
              <a:t>Adaptive software – </a:t>
            </a:r>
            <a:r>
              <a:rPr lang="en-US" sz="1400" smtClean="0"/>
              <a:t>influenced</a:t>
            </a:r>
            <a:r>
              <a:rPr lang="en-US" sz="1400" baseline="0" smtClean="0"/>
              <a:t> by work of Cathy Fosnot</a:t>
            </a:r>
            <a:endParaRPr sz="1400" dirty="0"/>
          </a:p>
        </p:txBody>
      </p:sp>
    </p:spTree>
    <p:extLst>
      <p:ext uri="{BB962C8B-B14F-4D97-AF65-F5344CB8AC3E}">
        <p14:creationId xmlns:p14="http://schemas.microsoft.com/office/powerpoint/2010/main" val="4214525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Using resources</a:t>
            </a:r>
            <a:r>
              <a:rPr lang="en-US" baseline="0" dirty="0" smtClean="0"/>
              <a:t> we have</a:t>
            </a:r>
            <a:endParaRPr dirty="0"/>
          </a:p>
        </p:txBody>
      </p:sp>
    </p:spTree>
    <p:extLst>
      <p:ext uri="{BB962C8B-B14F-4D97-AF65-F5344CB8AC3E}">
        <p14:creationId xmlns:p14="http://schemas.microsoft.com/office/powerpoint/2010/main" val="1214850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970070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Are</a:t>
            </a:r>
            <a:r>
              <a:rPr lang="en-US" sz="1400" baseline="0" dirty="0" smtClean="0"/>
              <a:t> </a:t>
            </a:r>
            <a:r>
              <a:rPr lang="en-US" sz="1400" dirty="0" smtClean="0"/>
              <a:t>modifying the model this year –</a:t>
            </a:r>
            <a:r>
              <a:rPr lang="en-US" sz="1400" baseline="0" dirty="0" smtClean="0"/>
              <a:t> removing upfront learning in periods 1 &amp; 2 to provide more time for anticipating the math, naming it, discussing its continuum (if any) . . .</a:t>
            </a:r>
            <a:endParaRPr lang="en-US" sz="1400" dirty="0"/>
          </a:p>
        </p:txBody>
      </p:sp>
    </p:spTree>
    <p:extLst>
      <p:ext uri="{BB962C8B-B14F-4D97-AF65-F5344CB8AC3E}">
        <p14:creationId xmlns:p14="http://schemas.microsoft.com/office/powerpoint/2010/main" val="402885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825101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72094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Note the influence of Katz &amp; </a:t>
            </a:r>
            <a:r>
              <a:rPr lang="en-US" dirty="0" err="1" smtClean="0"/>
              <a:t>Dack’s</a:t>
            </a:r>
            <a:r>
              <a:rPr lang="en-US" dirty="0" smtClean="0"/>
              <a:t> work and </a:t>
            </a:r>
            <a:r>
              <a:rPr lang="en-US" dirty="0" err="1" smtClean="0"/>
              <a:t>Donohoo’s</a:t>
            </a:r>
            <a:endParaRPr dirty="0"/>
          </a:p>
        </p:txBody>
      </p:sp>
    </p:spTree>
    <p:extLst>
      <p:ext uri="{BB962C8B-B14F-4D97-AF65-F5344CB8AC3E}">
        <p14:creationId xmlns:p14="http://schemas.microsoft.com/office/powerpoint/2010/main" val="381120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600" dirty="0" smtClean="0"/>
              <a:t>Learn from the</a:t>
            </a:r>
            <a:r>
              <a:rPr lang="en-US" sz="1600" baseline="0" dirty="0" smtClean="0"/>
              <a:t> past</a:t>
            </a:r>
            <a:endParaRPr lang="en-US" sz="1600" dirty="0"/>
          </a:p>
        </p:txBody>
      </p:sp>
    </p:spTree>
    <p:extLst>
      <p:ext uri="{BB962C8B-B14F-4D97-AF65-F5344CB8AC3E}">
        <p14:creationId xmlns:p14="http://schemas.microsoft.com/office/powerpoint/2010/main" val="1154994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sz="1100" dirty="0" smtClean="0"/>
              <a:t>Collaboration with and learning fro</a:t>
            </a:r>
            <a:r>
              <a:rPr lang="en-US" sz="1100" baseline="0" dirty="0" smtClean="0"/>
              <a:t>m other school boards</a:t>
            </a:r>
          </a:p>
          <a:p>
            <a:pPr lvl="0" rtl="0">
              <a:buNone/>
            </a:pPr>
            <a:endParaRPr lang="en-US" sz="1100" dirty="0" smtClean="0"/>
          </a:p>
          <a:p>
            <a:pPr lvl="0" rtl="0">
              <a:buNone/>
            </a:pPr>
            <a:r>
              <a:rPr lang="en" sz="1100" dirty="0" smtClean="0"/>
              <a:t>DSBN - what a unit might look like with math congress versus popcorn CILMs with different units</a:t>
            </a:r>
          </a:p>
          <a:p>
            <a:pPr lvl="0" rtl="0">
              <a:buNone/>
            </a:pPr>
            <a:r>
              <a:rPr lang="en" sz="1100" dirty="0" smtClean="0"/>
              <a:t>	- increased ability to look at assessment and evaluation</a:t>
            </a:r>
          </a:p>
          <a:p>
            <a:pPr lvl="0" rtl="0">
              <a:buNone/>
            </a:pPr>
            <a:r>
              <a:rPr lang="en" sz="1100" dirty="0" smtClean="0"/>
              <a:t>	- what other experiences/tasks might children need</a:t>
            </a:r>
          </a:p>
          <a:p>
            <a:pPr lvl="0" rtl="0">
              <a:buNone/>
            </a:pPr>
            <a:r>
              <a:rPr lang="en" sz="1100" dirty="0" smtClean="0"/>
              <a:t>	- what learning will you take from this to other units - e.g., I have to do the math before hand; </a:t>
            </a:r>
            <a:r>
              <a:rPr lang="en-US" sz="1100" dirty="0" smtClean="0"/>
              <a:t>(aligns with our</a:t>
            </a:r>
            <a:r>
              <a:rPr lang="en-US" sz="1100" baseline="0" dirty="0" smtClean="0"/>
              <a:t> focus on anticipating the math) </a:t>
            </a:r>
            <a:r>
              <a:rPr lang="en" sz="1100" dirty="0" smtClean="0"/>
              <a:t>variety of strategies to support students</a:t>
            </a:r>
            <a:endParaRPr lang="en-US" sz="1100" dirty="0" smtClean="0"/>
          </a:p>
          <a:p>
            <a:pPr lvl="0" rtl="0">
              <a:buNone/>
            </a:pPr>
            <a:endParaRPr lang="en" sz="1100" dirty="0" smtClean="0"/>
          </a:p>
          <a:p>
            <a:pPr lvl="0" rtl="0">
              <a:buNone/>
            </a:pPr>
            <a:r>
              <a:rPr lang="en" sz="1100" dirty="0" smtClean="0"/>
              <a:t>- Cathy Bruce - how much more effective CILMS were when focused on specific content - can buld in the other pieces but through the content</a:t>
            </a:r>
          </a:p>
          <a:p>
            <a:endParaRPr dirty="0"/>
          </a:p>
        </p:txBody>
      </p:sp>
    </p:spTree>
    <p:extLst>
      <p:ext uri="{BB962C8B-B14F-4D97-AF65-F5344CB8AC3E}">
        <p14:creationId xmlns:p14="http://schemas.microsoft.com/office/powerpoint/2010/main" val="705238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sz="1100" dirty="0" smtClean="0"/>
              <a:t>Strings –</a:t>
            </a:r>
            <a:r>
              <a:rPr lang="en-US" sz="1100" dirty="0" smtClean="0"/>
              <a:t> DSBN story of grade 4-5</a:t>
            </a:r>
            <a:r>
              <a:rPr lang="en" sz="1100" dirty="0" smtClean="0"/>
              <a:t> class -lot of gaps and anxiety around mathematics  couldn’t add in Sept and by end of yr were mentally multipying 3-digit by 2-digit numbers</a:t>
            </a:r>
          </a:p>
          <a:p>
            <a:endParaRPr dirty="0"/>
          </a:p>
        </p:txBody>
      </p:sp>
    </p:spTree>
    <p:extLst>
      <p:ext uri="{BB962C8B-B14F-4D97-AF65-F5344CB8AC3E}">
        <p14:creationId xmlns:p14="http://schemas.microsoft.com/office/powerpoint/2010/main" val="145163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400"/>
              <a:t>- both require content knowledge for teaching and learning mathematics</a:t>
            </a:r>
          </a:p>
        </p:txBody>
      </p:sp>
    </p:spTree>
    <p:extLst>
      <p:ext uri="{BB962C8B-B14F-4D97-AF65-F5344CB8AC3E}">
        <p14:creationId xmlns:p14="http://schemas.microsoft.com/office/powerpoint/2010/main" val="4016782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78571"/>
              <a:buFont typeface="Arial"/>
              <a:buNone/>
            </a:pPr>
            <a:r>
              <a:rPr lang="en" sz="1400" dirty="0" smtClean="0">
                <a:solidFill>
                  <a:srgbClr val="FF0000"/>
                </a:solidFill>
              </a:rPr>
              <a:t>Anticipate</a:t>
            </a:r>
            <a:r>
              <a:rPr lang="en" sz="1400" dirty="0" smtClean="0"/>
              <a:t> - teachers DO THE PROBLEM to determine multiple ways students will respond to a problem (including misconceptions) </a:t>
            </a:r>
          </a:p>
          <a:p>
            <a:pPr lvl="0" rtl="0">
              <a:buNone/>
            </a:pPr>
            <a:endParaRPr lang="en-US" sz="1400" dirty="0" smtClean="0">
              <a:solidFill>
                <a:srgbClr val="FF0000"/>
              </a:solidFill>
            </a:endParaRPr>
          </a:p>
          <a:p>
            <a:pPr lvl="0" rtl="0">
              <a:buNone/>
            </a:pPr>
            <a:r>
              <a:rPr lang="en" sz="1400" dirty="0" smtClean="0">
                <a:solidFill>
                  <a:srgbClr val="FF0000"/>
                </a:solidFill>
              </a:rPr>
              <a:t>Name it </a:t>
            </a:r>
            <a:r>
              <a:rPr lang="en" sz="1400" dirty="0" smtClean="0"/>
              <a:t>- name the mathematics that is anticipated (e.g., rate, unit rate, proportion) based on the curriculum expectation</a:t>
            </a:r>
            <a:r>
              <a:rPr lang="en-US" sz="1400" dirty="0" smtClean="0"/>
              <a:t> </a:t>
            </a:r>
            <a:r>
              <a:rPr lang="en" sz="1400" dirty="0" smtClean="0"/>
              <a:t>- name it - what can they do? (need to be able to recognize it first)</a:t>
            </a:r>
          </a:p>
          <a:p>
            <a:pPr lvl="0" rtl="0">
              <a:buNone/>
            </a:pPr>
            <a:endParaRPr lang="en-US" sz="1400" dirty="0" smtClean="0">
              <a:solidFill>
                <a:srgbClr val="FF0000"/>
              </a:solidFill>
            </a:endParaRPr>
          </a:p>
          <a:p>
            <a:pPr lvl="0" rtl="0">
              <a:buNone/>
            </a:pPr>
            <a:r>
              <a:rPr lang="en" sz="1400" dirty="0" smtClean="0">
                <a:solidFill>
                  <a:srgbClr val="FF0000"/>
                </a:solidFill>
              </a:rPr>
              <a:t>Recognize it</a:t>
            </a:r>
            <a:r>
              <a:rPr lang="en" sz="1400" dirty="0" smtClean="0"/>
              <a:t> - identify the mathematics in student’s written or oral responses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 sz="1400" dirty="0" smtClean="0">
                <a:solidFill>
                  <a:srgbClr val="FF0000"/>
                </a:solidFill>
              </a:rPr>
              <a:t>Strategic decisions</a:t>
            </a:r>
            <a:r>
              <a:rPr lang="en" sz="1400" dirty="0" smtClean="0"/>
              <a:t> - the ability to respond to where students are (e.g., use a rate) to move them forward (e.g., use a unit rate) </a:t>
            </a:r>
            <a:r>
              <a:rPr lang="en-US" sz="1400" dirty="0" smtClean="0"/>
              <a:t>- w</a:t>
            </a:r>
            <a:r>
              <a:rPr lang="en" sz="1400" dirty="0" smtClean="0"/>
              <a:t>hat are the strategic instructional decisions you need to make to move them to the next step/level?</a:t>
            </a:r>
          </a:p>
          <a:p>
            <a:pPr lvl="0" rtl="0">
              <a:buNone/>
            </a:pPr>
            <a:endParaRPr lang="en" sz="1400" dirty="0" smtClean="0"/>
          </a:p>
          <a:p>
            <a:pPr lvl="0" rtl="0">
              <a:buNone/>
            </a:pPr>
            <a:r>
              <a:rPr lang="en" sz="1400" dirty="0" smtClean="0">
                <a:solidFill>
                  <a:srgbClr val="FF0000"/>
                </a:solidFill>
              </a:rPr>
              <a:t>Effective descriptive feedback</a:t>
            </a:r>
            <a:r>
              <a:rPr lang="en" sz="1400" dirty="0" smtClean="0"/>
              <a:t> - What is written on student work? “Good job” lacks the feedback students need...what CAN they do, where should they go next?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 sz="1400" dirty="0" smtClean="0">
                <a:solidFill>
                  <a:srgbClr val="FF0000"/>
                </a:solidFill>
              </a:rPr>
              <a:t>Consolidation</a:t>
            </a:r>
            <a:r>
              <a:rPr lang="en" sz="1400" dirty="0" smtClean="0"/>
              <a:t> - beyond the “show and tell” (e.g., used a table, used a graph, everyone shares)...What is the mathematics drawn out at the “end of the day” </a:t>
            </a:r>
            <a:r>
              <a:rPr lang="en-US" sz="1400" dirty="0" smtClean="0"/>
              <a:t> </a:t>
            </a:r>
            <a:r>
              <a:rPr lang="en" sz="1400" dirty="0" smtClean="0"/>
              <a:t>What do we want students to consolidate? What are students consolidating? How do we know? What will we do about it? - KKZ - anticipating, board writing (naming it), consolidation, highlights/summary</a:t>
            </a:r>
          </a:p>
          <a:p>
            <a:pPr lvl="0" rtl="0">
              <a:buNone/>
            </a:pPr>
            <a:endParaRPr lang="en" sz="1400" dirty="0" smtClean="0"/>
          </a:p>
          <a:p>
            <a:pPr lvl="0" rtl="0">
              <a:buNone/>
            </a:pPr>
            <a:r>
              <a:rPr lang="en" sz="1400" dirty="0" smtClean="0">
                <a:solidFill>
                  <a:srgbClr val="FF0000"/>
                </a:solidFill>
              </a:rPr>
              <a:t>Connecting</a:t>
            </a:r>
            <a:r>
              <a:rPr lang="en" sz="1400" dirty="0" smtClean="0"/>
              <a:t> - ensuring that the consolidation connects to a bigger idea</a:t>
            </a:r>
          </a:p>
          <a:p>
            <a:endParaRPr lang="en" sz="1400" dirty="0"/>
          </a:p>
        </p:txBody>
      </p:sp>
    </p:spTree>
    <p:extLst>
      <p:ext uri="{BB962C8B-B14F-4D97-AF65-F5344CB8AC3E}">
        <p14:creationId xmlns:p14="http://schemas.microsoft.com/office/powerpoint/2010/main" val="951900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sz="1400" dirty="0" smtClean="0"/>
              <a:t>Stein, M. &amp; Smith, M.. (2011). </a:t>
            </a:r>
            <a:r>
              <a:rPr lang="en-US" sz="1400" i="1" dirty="0" smtClean="0"/>
              <a:t>5</a:t>
            </a:r>
            <a:r>
              <a:rPr lang="en-US" sz="1400" i="1" baseline="0" dirty="0" smtClean="0"/>
              <a:t> Practices for orchestrating productive mathematics discussions.</a:t>
            </a:r>
            <a:r>
              <a:rPr lang="en-US" sz="1400" i="0" baseline="0" dirty="0" smtClean="0"/>
              <a:t>  Reston, VA:  NCTM.</a:t>
            </a:r>
            <a:endParaRPr lang="en" sz="1400" i="1" dirty="0"/>
          </a:p>
        </p:txBody>
      </p:sp>
    </p:spTree>
    <p:extLst>
      <p:ext uri="{BB962C8B-B14F-4D97-AF65-F5344CB8AC3E}">
        <p14:creationId xmlns:p14="http://schemas.microsoft.com/office/powerpoint/2010/main" val="4092666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 dirty="0"/>
          </a:p>
        </p:txBody>
      </p:sp>
    </p:spTree>
    <p:extLst>
      <p:ext uri="{BB962C8B-B14F-4D97-AF65-F5344CB8AC3E}">
        <p14:creationId xmlns:p14="http://schemas.microsoft.com/office/powerpoint/2010/main" val="4185028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 dirty="0"/>
          </a:p>
        </p:txBody>
      </p:sp>
    </p:spTree>
    <p:extLst>
      <p:ext uri="{BB962C8B-B14F-4D97-AF65-F5344CB8AC3E}">
        <p14:creationId xmlns:p14="http://schemas.microsoft.com/office/powerpoint/2010/main" val="3779427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80087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400" dirty="0" smtClean="0"/>
              <a:t>Adapted from the 5 Practices book – will be used in all</a:t>
            </a:r>
            <a:r>
              <a:rPr lang="en-US" sz="1400" baseline="0" dirty="0" smtClean="0"/>
              <a:t> of HDSBs collaborative inquiry groups this year.</a:t>
            </a:r>
            <a:endParaRPr sz="1400" dirty="0"/>
          </a:p>
        </p:txBody>
      </p:sp>
    </p:spTree>
    <p:extLst>
      <p:ext uri="{BB962C8B-B14F-4D97-AF65-F5344CB8AC3E}">
        <p14:creationId xmlns:p14="http://schemas.microsoft.com/office/powerpoint/2010/main" val="3900764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09316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400" dirty="0" err="1" smtClean="0"/>
              <a:t>Suurtamm</a:t>
            </a:r>
            <a:r>
              <a:rPr lang="en-US" sz="1400" dirty="0" smtClean="0"/>
              <a:t>,</a:t>
            </a:r>
            <a:r>
              <a:rPr lang="en-US" sz="1400" baseline="0" dirty="0" smtClean="0"/>
              <a:t> C. </a:t>
            </a:r>
            <a:r>
              <a:rPr lang="en-US" sz="1400" baseline="0" smtClean="0"/>
              <a:t>&amp; </a:t>
            </a:r>
            <a:r>
              <a:rPr lang="en-US" sz="1400" baseline="0" dirty="0" smtClean="0"/>
              <a:t>Graves, B.  (2007).  </a:t>
            </a:r>
            <a:r>
              <a:rPr lang="en-US" sz="1400" i="1" baseline="0" dirty="0" smtClean="0"/>
              <a:t>CIIM: </a:t>
            </a:r>
            <a:r>
              <a:rPr lang="en-US" sz="1400" i="1" dirty="0" smtClean="0"/>
              <a:t>Curriculum Implementation</a:t>
            </a:r>
            <a:r>
              <a:rPr lang="en-US" sz="1400" i="1" baseline="0" dirty="0" smtClean="0"/>
              <a:t> Intermediate Math Research Report</a:t>
            </a:r>
            <a:r>
              <a:rPr lang="en-US" sz="1400" baseline="0" dirty="0" smtClean="0"/>
              <a:t>, http://</a:t>
            </a:r>
            <a:r>
              <a:rPr lang="en-US" sz="1400" baseline="0" dirty="0" err="1" smtClean="0"/>
              <a:t>www.edu.gov.on.ca</a:t>
            </a:r>
            <a:r>
              <a:rPr lang="en-US" sz="1400" baseline="0" dirty="0" smtClean="0"/>
              <a:t>/</a:t>
            </a:r>
            <a:r>
              <a:rPr lang="en-US" sz="1400" baseline="0" dirty="0" err="1" smtClean="0"/>
              <a:t>eng</a:t>
            </a:r>
            <a:r>
              <a:rPr lang="en-US" sz="1400" baseline="0" dirty="0" smtClean="0"/>
              <a:t>/</a:t>
            </a:r>
            <a:r>
              <a:rPr lang="en-US" sz="1400" baseline="0" dirty="0" err="1" smtClean="0"/>
              <a:t>studentsuccess</a:t>
            </a:r>
            <a:r>
              <a:rPr lang="en-US" sz="1400" baseline="0" dirty="0" smtClean="0"/>
              <a:t>/</a:t>
            </a:r>
            <a:r>
              <a:rPr lang="en-US" sz="1400" baseline="0" dirty="0" err="1" smtClean="0"/>
              <a:t>lms</a:t>
            </a:r>
            <a:r>
              <a:rPr lang="en-US" sz="1400" baseline="0" dirty="0" smtClean="0"/>
              <a:t>/files/CIIMResearchReport2007.pdf</a:t>
            </a:r>
            <a:endParaRPr sz="1400" dirty="0"/>
          </a:p>
        </p:txBody>
      </p:sp>
    </p:spTree>
    <p:extLst>
      <p:ext uri="{BB962C8B-B14F-4D97-AF65-F5344CB8AC3E}">
        <p14:creationId xmlns:p14="http://schemas.microsoft.com/office/powerpoint/2010/main" val="2608323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81969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24701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4152876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Observed</a:t>
            </a:r>
            <a:r>
              <a:rPr lang="en-US" baseline="0" dirty="0" smtClean="0"/>
              <a:t> the development and delivery of a public research lesson with Toronto Catholic District School Board, Math Study Group, Kathy Kubota-</a:t>
            </a:r>
            <a:r>
              <a:rPr lang="en-US" baseline="0" dirty="0" err="1" smtClean="0"/>
              <a:t>Zarivnij</a:t>
            </a:r>
            <a:r>
              <a:rPr lang="en-US" baseline="0" dirty="0" smtClean="0"/>
              <a:t> last year.</a:t>
            </a:r>
          </a:p>
          <a:p>
            <a:endParaRPr lang="en-US" baseline="0" dirty="0" smtClean="0"/>
          </a:p>
          <a:p>
            <a:r>
              <a:rPr lang="en-US" baseline="0" dirty="0" smtClean="0"/>
              <a:t>Changing the lesson plan organizer we are using across </a:t>
            </a:r>
            <a:r>
              <a:rPr lang="en-US" baseline="0" dirty="0" err="1" smtClean="0"/>
              <a:t>Halton</a:t>
            </a:r>
            <a:r>
              <a:rPr lang="en-US" baseline="0" dirty="0" smtClean="0"/>
              <a:t> District this year, based on TCDSB’s organizer.  Will be used by al of our collaborative inquiry groups this year.</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 sz="1100" dirty="0" smtClean="0"/>
              <a:t>KKZ - anticipating, board writing (naming it), consolidation, highlights/summary</a:t>
            </a:r>
          </a:p>
          <a:p>
            <a:endParaRPr lang="en-US" dirty="0"/>
          </a:p>
        </p:txBody>
      </p:sp>
    </p:spTree>
    <p:extLst>
      <p:ext uri="{BB962C8B-B14F-4D97-AF65-F5344CB8AC3E}">
        <p14:creationId xmlns:p14="http://schemas.microsoft.com/office/powerpoint/2010/main" val="28698703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Still contains the 3 parts</a:t>
            </a:r>
            <a:r>
              <a:rPr lang="en-US" baseline="0" dirty="0" smtClean="0"/>
              <a:t> of the problem solving lesson </a:t>
            </a:r>
            <a:endParaRPr lang="en-US" dirty="0"/>
          </a:p>
        </p:txBody>
      </p:sp>
    </p:spTree>
    <p:extLst>
      <p:ext uri="{BB962C8B-B14F-4D97-AF65-F5344CB8AC3E}">
        <p14:creationId xmlns:p14="http://schemas.microsoft.com/office/powerpoint/2010/main" val="2869870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9870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9870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452861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9870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Allows for increased focus on what TCDSB calls the “Highlights/Summary.”  Our</a:t>
            </a:r>
            <a:r>
              <a:rPr lang="en-US" baseline="0" dirty="0" smtClean="0"/>
              <a:t> purpose is to help, or at least encourage, teachers and facilitators of collaborative inquires to focus on the math lesson goal by clearly articulating the math learning outcomes, in detail, in advance.   </a:t>
            </a:r>
            <a:endParaRPr lang="en-US" dirty="0"/>
          </a:p>
        </p:txBody>
      </p:sp>
    </p:spTree>
    <p:extLst>
      <p:ext uri="{BB962C8B-B14F-4D97-AF65-F5344CB8AC3E}">
        <p14:creationId xmlns:p14="http://schemas.microsoft.com/office/powerpoint/2010/main" val="286987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400" b="0" i="0" u="none" strike="noStrike" kern="1200" baseline="0" dirty="0" smtClean="0">
                <a:solidFill>
                  <a:schemeClr val="tx1"/>
                </a:solidFill>
                <a:latin typeface="+mn-lt"/>
                <a:ea typeface="+mn-ea"/>
                <a:cs typeface="+mn-cs"/>
              </a:rPr>
              <a:t>Bruce, C., Ross, J., Flynn, T. &amp; </a:t>
            </a:r>
            <a:r>
              <a:rPr lang="en-US" sz="1400" b="0" i="0" u="none" strike="noStrike" kern="1200" baseline="0" dirty="0" err="1" smtClean="0">
                <a:solidFill>
                  <a:schemeClr val="tx1"/>
                </a:solidFill>
                <a:latin typeface="+mn-lt"/>
                <a:ea typeface="+mn-ea"/>
                <a:cs typeface="+mn-cs"/>
              </a:rPr>
              <a:t>Lessard</a:t>
            </a:r>
            <a:r>
              <a:rPr lang="en-US" sz="1400" b="0" i="0" u="none" strike="noStrike" kern="1200" baseline="0" dirty="0" smtClean="0">
                <a:solidFill>
                  <a:schemeClr val="tx1"/>
                </a:solidFill>
                <a:latin typeface="+mn-lt"/>
                <a:ea typeface="+mn-ea"/>
                <a:cs typeface="+mn-cs"/>
              </a:rPr>
              <a:t>, G. (2011). </a:t>
            </a:r>
            <a:r>
              <a:rPr lang="en-US" sz="1400" b="0" i="1" u="none" strike="noStrike" kern="1200" baseline="0" dirty="0" smtClean="0">
                <a:solidFill>
                  <a:schemeClr val="tx1"/>
                </a:solidFill>
                <a:latin typeface="+mn-lt"/>
                <a:ea typeface="+mn-ea"/>
                <a:cs typeface="+mn-cs"/>
              </a:rPr>
              <a:t>Report on the external review of the collaborative inquiry for learning in mathematics (CIL-M) project: Year 3</a:t>
            </a:r>
            <a:r>
              <a:rPr lang="en-US" sz="1400" b="0" i="0" u="none" strike="noStrike" kern="1200" baseline="0" dirty="0" smtClean="0">
                <a:solidFill>
                  <a:schemeClr val="tx1"/>
                </a:solidFill>
                <a:latin typeface="+mn-lt"/>
                <a:ea typeface="+mn-ea"/>
                <a:cs typeface="+mn-cs"/>
              </a:rPr>
              <a:t>. Literacy and Numeracy Secretariat, Toronto, Canada. </a:t>
            </a:r>
            <a:endParaRPr sz="1400" dirty="0"/>
          </a:p>
        </p:txBody>
      </p:sp>
    </p:spTree>
    <p:extLst>
      <p:ext uri="{BB962C8B-B14F-4D97-AF65-F5344CB8AC3E}">
        <p14:creationId xmlns:p14="http://schemas.microsoft.com/office/powerpoint/2010/main" val="7934358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78571"/>
              <a:buFont typeface="Arial"/>
              <a:buNone/>
            </a:pPr>
            <a:r>
              <a:rPr lang="en" sz="1400" dirty="0" smtClean="0">
                <a:solidFill>
                  <a:srgbClr val="FF0000"/>
                </a:solidFill>
              </a:rPr>
              <a:t>Anticipate</a:t>
            </a:r>
            <a:r>
              <a:rPr lang="en" sz="1400" dirty="0" smtClean="0"/>
              <a:t> - teachers DO THE PROBLEM to determine multiple ways students will respond to a problem (including misconceptions) </a:t>
            </a:r>
          </a:p>
          <a:p>
            <a:pPr lvl="0" rtl="0">
              <a:buNone/>
            </a:pPr>
            <a:endParaRPr lang="en-US" sz="1400" dirty="0" smtClean="0">
              <a:solidFill>
                <a:srgbClr val="FF0000"/>
              </a:solidFill>
            </a:endParaRPr>
          </a:p>
          <a:p>
            <a:pPr lvl="0" rtl="0">
              <a:buNone/>
            </a:pPr>
            <a:r>
              <a:rPr lang="en" sz="1400" dirty="0" smtClean="0">
                <a:solidFill>
                  <a:srgbClr val="FF0000"/>
                </a:solidFill>
              </a:rPr>
              <a:t>Name it </a:t>
            </a:r>
            <a:r>
              <a:rPr lang="en" sz="1400" dirty="0" smtClean="0"/>
              <a:t>- name the mathematics that is anticipated (e.g., rate, unit rate, proportion) based on the curriculum expectation</a:t>
            </a:r>
            <a:r>
              <a:rPr lang="en-US" sz="1400" dirty="0" smtClean="0"/>
              <a:t> </a:t>
            </a:r>
            <a:r>
              <a:rPr lang="en" sz="1400" dirty="0" smtClean="0"/>
              <a:t>- name it - what can they do? (need to be able to recognize it first)</a:t>
            </a:r>
          </a:p>
          <a:p>
            <a:pPr lvl="0" rtl="0">
              <a:buNone/>
            </a:pPr>
            <a:endParaRPr lang="en-US" sz="1400" dirty="0" smtClean="0">
              <a:solidFill>
                <a:srgbClr val="FF0000"/>
              </a:solidFill>
            </a:endParaRPr>
          </a:p>
          <a:p>
            <a:pPr lvl="0" rtl="0">
              <a:buNone/>
            </a:pPr>
            <a:r>
              <a:rPr lang="en" sz="1400" dirty="0" smtClean="0">
                <a:solidFill>
                  <a:srgbClr val="FF0000"/>
                </a:solidFill>
              </a:rPr>
              <a:t>Recognize it</a:t>
            </a:r>
            <a:r>
              <a:rPr lang="en" sz="1400" dirty="0" smtClean="0"/>
              <a:t> - identify the mathematics in student’s written or oral responses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 sz="1400" dirty="0" smtClean="0">
                <a:solidFill>
                  <a:srgbClr val="FF0000"/>
                </a:solidFill>
              </a:rPr>
              <a:t>Strategic decisions</a:t>
            </a:r>
            <a:r>
              <a:rPr lang="en" sz="1400" dirty="0" smtClean="0"/>
              <a:t> - the ability to respond to where students are (e.g., use a rate) to move them forward (e.g., use a unit rate) </a:t>
            </a:r>
            <a:r>
              <a:rPr lang="en-US" sz="1400" dirty="0" smtClean="0"/>
              <a:t>- w</a:t>
            </a:r>
            <a:r>
              <a:rPr lang="en" sz="1400" dirty="0" smtClean="0"/>
              <a:t>hat are the strategic instructional decisions you need to make to move them to the next step/level?</a:t>
            </a:r>
          </a:p>
          <a:p>
            <a:pPr lvl="0" rtl="0">
              <a:buNone/>
            </a:pPr>
            <a:endParaRPr lang="en" sz="1400" dirty="0" smtClean="0"/>
          </a:p>
          <a:p>
            <a:pPr lvl="0" rtl="0">
              <a:buNone/>
            </a:pPr>
            <a:r>
              <a:rPr lang="en" sz="1400" dirty="0" smtClean="0">
                <a:solidFill>
                  <a:srgbClr val="FF0000"/>
                </a:solidFill>
              </a:rPr>
              <a:t>Effective descriptive feedback</a:t>
            </a:r>
            <a:r>
              <a:rPr lang="en" sz="1400" dirty="0" smtClean="0"/>
              <a:t> - What is written on student work? “Good job” lacks the feedback students need...what CAN they do, where should they go next?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 sz="1400" dirty="0" smtClean="0">
                <a:solidFill>
                  <a:srgbClr val="FF0000"/>
                </a:solidFill>
              </a:rPr>
              <a:t>Consolidation</a:t>
            </a:r>
            <a:r>
              <a:rPr lang="en" sz="1400" dirty="0" smtClean="0"/>
              <a:t> - beyond the “show and tell” (e.g., used a table, used a graph, everyone shares)...What is the mathematics drawn out at the “end of the day” </a:t>
            </a:r>
            <a:r>
              <a:rPr lang="en-US" sz="1400" dirty="0" smtClean="0"/>
              <a:t> </a:t>
            </a:r>
            <a:r>
              <a:rPr lang="en" sz="1400" dirty="0" smtClean="0"/>
              <a:t>What do we want students to consolidate? What are students consolidating? How do we know? What will we do about it? - KKZ - anticipating, board writing (naming it), consolidation, highlights/summary</a:t>
            </a:r>
          </a:p>
          <a:p>
            <a:pPr lvl="0" rtl="0">
              <a:buNone/>
            </a:pPr>
            <a:endParaRPr lang="en" sz="1400" dirty="0" smtClean="0"/>
          </a:p>
          <a:p>
            <a:pPr lvl="0" rtl="0">
              <a:buNone/>
            </a:pPr>
            <a:r>
              <a:rPr lang="en" sz="1400" dirty="0" smtClean="0">
                <a:solidFill>
                  <a:srgbClr val="FF0000"/>
                </a:solidFill>
              </a:rPr>
              <a:t>Connecting</a:t>
            </a:r>
            <a:r>
              <a:rPr lang="en" sz="1400" dirty="0" smtClean="0"/>
              <a:t> - ensuring that the consolidation connects to a bigger idea</a:t>
            </a:r>
          </a:p>
          <a:p>
            <a:endParaRPr lang="en" sz="1400" dirty="0"/>
          </a:p>
        </p:txBody>
      </p:sp>
    </p:spTree>
    <p:extLst>
      <p:ext uri="{BB962C8B-B14F-4D97-AF65-F5344CB8AC3E}">
        <p14:creationId xmlns:p14="http://schemas.microsoft.com/office/powerpoint/2010/main" val="2533594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400"/>
              <a:t>- both require content knowledge for teaching and learning mathematics</a:t>
            </a:r>
          </a:p>
        </p:txBody>
      </p:sp>
    </p:spTree>
    <p:extLst>
      <p:ext uri="{BB962C8B-B14F-4D97-AF65-F5344CB8AC3E}">
        <p14:creationId xmlns:p14="http://schemas.microsoft.com/office/powerpoint/2010/main" val="1339340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Believe</a:t>
            </a:r>
            <a:r>
              <a:rPr lang="en-US" baseline="0" dirty="0" smtClean="0"/>
              <a:t> in the future</a:t>
            </a:r>
            <a:endParaRPr lang="en-US" dirty="0"/>
          </a:p>
        </p:txBody>
      </p:sp>
    </p:spTree>
    <p:extLst>
      <p:ext uri="{BB962C8B-B14F-4D97-AF65-F5344CB8AC3E}">
        <p14:creationId xmlns:p14="http://schemas.microsoft.com/office/powerpoint/2010/main" val="17501169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Thank you for</a:t>
            </a:r>
            <a:r>
              <a:rPr lang="en-US" baseline="0" dirty="0" smtClean="0"/>
              <a:t> inviting me to share . . .</a:t>
            </a:r>
            <a:endParaRPr dirty="0"/>
          </a:p>
        </p:txBody>
      </p:sp>
    </p:spTree>
    <p:extLst>
      <p:ext uri="{BB962C8B-B14F-4D97-AF65-F5344CB8AC3E}">
        <p14:creationId xmlns:p14="http://schemas.microsoft.com/office/powerpoint/2010/main" val="70120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Dr. Katz &amp; Dr. </a:t>
            </a:r>
            <a:r>
              <a:rPr lang="en-US" sz="1400" baseline="0" dirty="0" err="1" smtClean="0"/>
              <a:t>Dack’s</a:t>
            </a:r>
            <a:r>
              <a:rPr lang="en-US" sz="1400" baseline="0" dirty="0" smtClean="0"/>
              <a:t> work - c</a:t>
            </a:r>
            <a:r>
              <a:rPr lang="en-US" sz="1400" dirty="0" smtClean="0"/>
              <a:t>ommon</a:t>
            </a:r>
            <a:r>
              <a:rPr lang="en-US" sz="1400" baseline="0" dirty="0" smtClean="0"/>
              <a:t> learning between Superintendents, Administrators and School Programs staff:</a:t>
            </a:r>
          </a:p>
          <a:p>
            <a:pPr marL="342900" indent="-342900">
              <a:buAutoNum type="arabicPeriod"/>
            </a:pPr>
            <a:r>
              <a:rPr lang="en-US" sz="1400" baseline="0" dirty="0" smtClean="0"/>
              <a:t>Inquire about something you really want to know about - what puzzles you</a:t>
            </a:r>
          </a:p>
          <a:p>
            <a:pPr marL="342900" indent="-342900">
              <a:buAutoNum type="arabicPeriod"/>
            </a:pPr>
            <a:r>
              <a:rPr lang="en-US" sz="1400" baseline="0" dirty="0" smtClean="0"/>
              <a:t>Focus inch-wide, mile-deep </a:t>
            </a:r>
          </a:p>
          <a:p>
            <a:pPr marL="342900" indent="-342900">
              <a:buAutoNum type="arabicPeriod"/>
            </a:pPr>
            <a:endParaRPr lang="en-US" sz="1400" baseline="0" dirty="0" smtClean="0"/>
          </a:p>
          <a:p>
            <a:pPr marL="0" indent="0">
              <a:buNone/>
            </a:pPr>
            <a:r>
              <a:rPr lang="en-US" sz="1400" baseline="0" dirty="0" smtClean="0"/>
              <a:t>Dr. </a:t>
            </a:r>
            <a:r>
              <a:rPr lang="en-US" sz="1400" baseline="0" dirty="0" err="1" smtClean="0"/>
              <a:t>Donohoo’s</a:t>
            </a:r>
            <a:r>
              <a:rPr lang="en-US" sz="1400" baseline="0" dirty="0" smtClean="0"/>
              <a:t> work – common learning between School Programs and Student Services</a:t>
            </a:r>
          </a:p>
          <a:p>
            <a:pPr marL="0" indent="0">
              <a:buNone/>
            </a:pPr>
            <a:r>
              <a:rPr lang="en-US" sz="1400" baseline="0" dirty="0" smtClean="0"/>
              <a:t>- Sharpening our protocol for developing collective inquiry questions and theories of action</a:t>
            </a:r>
          </a:p>
          <a:p>
            <a:endParaRPr lang="en-US" sz="1400" baseline="0" dirty="0" smtClean="0"/>
          </a:p>
          <a:p>
            <a:r>
              <a:rPr lang="en-US" sz="1400" baseline="0" dirty="0" smtClean="0"/>
              <a:t>Katz, S. &amp; </a:t>
            </a:r>
            <a:r>
              <a:rPr lang="en-US" sz="1400" baseline="0" dirty="0" err="1" smtClean="0"/>
              <a:t>Dack</a:t>
            </a:r>
            <a:r>
              <a:rPr lang="en-US" sz="1400" baseline="0" dirty="0" smtClean="0"/>
              <a:t>, L.A. (2013).  </a:t>
            </a:r>
            <a:r>
              <a:rPr lang="en-US" sz="1400" i="1" baseline="0" dirty="0" smtClean="0"/>
              <a:t>Intentional interruption: Breaking down learning barriers to transform professional practice.</a:t>
            </a:r>
            <a:r>
              <a:rPr lang="en-US" sz="1400" i="0" baseline="0" dirty="0" smtClean="0"/>
              <a:t> Thousand Oaks, CA:  Corwin Press.</a:t>
            </a:r>
          </a:p>
          <a:p>
            <a:endParaRPr lang="en-US" sz="140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i="0" baseline="0" dirty="0" err="1" smtClean="0"/>
              <a:t>Donohoo</a:t>
            </a:r>
            <a:r>
              <a:rPr lang="en-US" sz="1400" i="0" baseline="0" dirty="0" smtClean="0"/>
              <a:t>, J. (2013).  </a:t>
            </a:r>
            <a:r>
              <a:rPr lang="en-US" sz="1400" i="1" baseline="0" dirty="0" smtClean="0"/>
              <a:t>Collaborative inquiry for educators:  A facilitator's guide to school improvement. </a:t>
            </a:r>
            <a:r>
              <a:rPr lang="en-US" sz="1400" i="0" baseline="0" smtClean="0"/>
              <a:t>Thousand Oaks, CA:  Corwin Press.</a:t>
            </a:r>
          </a:p>
          <a:p>
            <a:endParaRPr lang="en-US" sz="1400" i="0" baseline="0" dirty="0" smtClean="0"/>
          </a:p>
          <a:p>
            <a:endParaRPr lang="en-US" sz="1400" i="0" baseline="0" dirty="0" smtClean="0"/>
          </a:p>
          <a:p>
            <a:endParaRPr lang="en-US" sz="1400" i="0" baseline="0" dirty="0" smtClean="0"/>
          </a:p>
          <a:p>
            <a:endParaRPr lang="en-US" sz="1400" baseline="0" dirty="0" smtClean="0"/>
          </a:p>
          <a:p>
            <a:endParaRPr lang="en-US" sz="1400" baseline="0" dirty="0" smtClean="0"/>
          </a:p>
          <a:p>
            <a:endParaRPr lang="en-US" sz="1400" dirty="0"/>
          </a:p>
        </p:txBody>
      </p:sp>
    </p:spTree>
    <p:extLst>
      <p:ext uri="{BB962C8B-B14F-4D97-AF65-F5344CB8AC3E}">
        <p14:creationId xmlns:p14="http://schemas.microsoft.com/office/powerpoint/2010/main" val="391228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99495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sz="1400" kern="1200" dirty="0" smtClean="0">
                <a:solidFill>
                  <a:schemeClr val="tx1"/>
                </a:solidFill>
                <a:effectLst/>
                <a:latin typeface="+mn-lt"/>
                <a:ea typeface="+mn-ea"/>
                <a:cs typeface="+mn-cs"/>
              </a:rPr>
              <a:t>The exit pass gathered feedback on the level of participants’ agreement with six variables using an agreement scale where </a:t>
            </a:r>
            <a:r>
              <a:rPr lang="en-CA" sz="1400" i="1" kern="1200" dirty="0" smtClean="0">
                <a:solidFill>
                  <a:schemeClr val="tx1"/>
                </a:solidFill>
                <a:effectLst/>
                <a:latin typeface="+mn-lt"/>
                <a:ea typeface="+mn-ea"/>
                <a:cs typeface="+mn-cs"/>
              </a:rPr>
              <a:t>1 represented strongly agree</a:t>
            </a:r>
            <a:r>
              <a:rPr lang="en-CA" sz="1400" i="1" kern="1200" baseline="0" dirty="0" smtClean="0">
                <a:solidFill>
                  <a:schemeClr val="tx1"/>
                </a:solidFill>
                <a:effectLst/>
                <a:latin typeface="+mn-lt"/>
                <a:ea typeface="+mn-ea"/>
                <a:cs typeface="+mn-cs"/>
              </a:rPr>
              <a:t> </a:t>
            </a:r>
            <a:r>
              <a:rPr lang="en-CA" sz="1400" i="1" kern="1200" dirty="0" smtClean="0">
                <a:solidFill>
                  <a:schemeClr val="tx1"/>
                </a:solidFill>
                <a:effectLst/>
                <a:latin typeface="+mn-lt"/>
                <a:ea typeface="+mn-ea"/>
                <a:cs typeface="+mn-cs"/>
              </a:rPr>
              <a:t>and 6 represented don’t know</a:t>
            </a:r>
            <a:r>
              <a:rPr lang="en-CA" sz="1400" kern="1200" dirty="0" smtClean="0">
                <a:solidFill>
                  <a:schemeClr val="tx1"/>
                </a:solidFill>
                <a:effectLst/>
                <a:latin typeface="+mn-lt"/>
                <a:ea typeface="+mn-ea"/>
                <a:cs typeface="+mn-cs"/>
              </a:rPr>
              <a:t>. </a:t>
            </a:r>
            <a:endParaRPr lang="en-US" sz="1400" dirty="0"/>
          </a:p>
        </p:txBody>
      </p:sp>
    </p:spTree>
    <p:extLst>
      <p:ext uri="{BB962C8B-B14F-4D97-AF65-F5344CB8AC3E}">
        <p14:creationId xmlns:p14="http://schemas.microsoft.com/office/powerpoint/2010/main" val="224808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What are the great pieces</a:t>
            </a:r>
            <a:r>
              <a:rPr lang="en-US" sz="1400" baseline="0" dirty="0" smtClean="0"/>
              <a:t> of their work that we can integrate into what we are doing?</a:t>
            </a:r>
            <a:endParaRPr lang="en-US" sz="1400" dirty="0"/>
          </a:p>
        </p:txBody>
      </p:sp>
    </p:spTree>
    <p:extLst>
      <p:ext uri="{BB962C8B-B14F-4D97-AF65-F5344CB8AC3E}">
        <p14:creationId xmlns:p14="http://schemas.microsoft.com/office/powerpoint/2010/main" val="4714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67B98A-04E8-7347-AA8A-12BE33A7E0A3}"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C050C-FC60-F148-AE82-18353A808590}" type="slidenum">
              <a:rPr lang="en-US" smtClean="0"/>
              <a:t>‹#›</a:t>
            </a:fld>
            <a:endParaRPr lang="en-US"/>
          </a:p>
        </p:txBody>
      </p:sp>
    </p:spTree>
    <p:extLst>
      <p:ext uri="{BB962C8B-B14F-4D97-AF65-F5344CB8AC3E}">
        <p14:creationId xmlns:p14="http://schemas.microsoft.com/office/powerpoint/2010/main" val="45932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7B98A-04E8-7347-AA8A-12BE33A7E0A3}"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C050C-FC60-F148-AE82-18353A808590}" type="slidenum">
              <a:rPr lang="en-US" smtClean="0"/>
              <a:t>‹#›</a:t>
            </a:fld>
            <a:endParaRPr lang="en-US"/>
          </a:p>
        </p:txBody>
      </p:sp>
    </p:spTree>
    <p:extLst>
      <p:ext uri="{BB962C8B-B14F-4D97-AF65-F5344CB8AC3E}">
        <p14:creationId xmlns:p14="http://schemas.microsoft.com/office/powerpoint/2010/main" val="160004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7B98A-04E8-7347-AA8A-12BE33A7E0A3}"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C050C-FC60-F148-AE82-18353A808590}" type="slidenum">
              <a:rPr lang="en-US" smtClean="0"/>
              <a:t>‹#›</a:t>
            </a:fld>
            <a:endParaRPr lang="en-US"/>
          </a:p>
        </p:txBody>
      </p:sp>
    </p:spTree>
    <p:extLst>
      <p:ext uri="{BB962C8B-B14F-4D97-AF65-F5344CB8AC3E}">
        <p14:creationId xmlns:p14="http://schemas.microsoft.com/office/powerpoint/2010/main" val="3272326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7B98A-04E8-7347-AA8A-12BE33A7E0A3}"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C050C-FC60-F148-AE82-18353A808590}" type="slidenum">
              <a:rPr lang="en-US" smtClean="0"/>
              <a:t>‹#›</a:t>
            </a:fld>
            <a:endParaRPr lang="en-US"/>
          </a:p>
        </p:txBody>
      </p:sp>
    </p:spTree>
    <p:extLst>
      <p:ext uri="{BB962C8B-B14F-4D97-AF65-F5344CB8AC3E}">
        <p14:creationId xmlns:p14="http://schemas.microsoft.com/office/powerpoint/2010/main" val="144575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67B98A-04E8-7347-AA8A-12BE33A7E0A3}"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C050C-FC60-F148-AE82-18353A808590}" type="slidenum">
              <a:rPr lang="en-US" smtClean="0"/>
              <a:t>‹#›</a:t>
            </a:fld>
            <a:endParaRPr lang="en-US"/>
          </a:p>
        </p:txBody>
      </p:sp>
    </p:spTree>
    <p:extLst>
      <p:ext uri="{BB962C8B-B14F-4D97-AF65-F5344CB8AC3E}">
        <p14:creationId xmlns:p14="http://schemas.microsoft.com/office/powerpoint/2010/main" val="193643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67B98A-04E8-7347-AA8A-12BE33A7E0A3}"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C050C-FC60-F148-AE82-18353A808590}" type="slidenum">
              <a:rPr lang="en-US" smtClean="0"/>
              <a:t>‹#›</a:t>
            </a:fld>
            <a:endParaRPr lang="en-US"/>
          </a:p>
        </p:txBody>
      </p:sp>
    </p:spTree>
    <p:extLst>
      <p:ext uri="{BB962C8B-B14F-4D97-AF65-F5344CB8AC3E}">
        <p14:creationId xmlns:p14="http://schemas.microsoft.com/office/powerpoint/2010/main" val="108839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67B98A-04E8-7347-AA8A-12BE33A7E0A3}" type="datetimeFigureOut">
              <a:rPr lang="en-US" smtClean="0"/>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C050C-FC60-F148-AE82-18353A808590}" type="slidenum">
              <a:rPr lang="en-US" smtClean="0"/>
              <a:t>‹#›</a:t>
            </a:fld>
            <a:endParaRPr lang="en-US"/>
          </a:p>
        </p:txBody>
      </p:sp>
    </p:spTree>
    <p:extLst>
      <p:ext uri="{BB962C8B-B14F-4D97-AF65-F5344CB8AC3E}">
        <p14:creationId xmlns:p14="http://schemas.microsoft.com/office/powerpoint/2010/main" val="192344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67B98A-04E8-7347-AA8A-12BE33A7E0A3}" type="datetimeFigureOut">
              <a:rPr lang="en-US" smtClean="0"/>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C050C-FC60-F148-AE82-18353A808590}" type="slidenum">
              <a:rPr lang="en-US" smtClean="0"/>
              <a:t>‹#›</a:t>
            </a:fld>
            <a:endParaRPr lang="en-US"/>
          </a:p>
        </p:txBody>
      </p:sp>
    </p:spTree>
    <p:extLst>
      <p:ext uri="{BB962C8B-B14F-4D97-AF65-F5344CB8AC3E}">
        <p14:creationId xmlns:p14="http://schemas.microsoft.com/office/powerpoint/2010/main" val="362237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7B98A-04E8-7347-AA8A-12BE33A7E0A3}" type="datetimeFigureOut">
              <a:rPr lang="en-US" smtClean="0"/>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C050C-FC60-F148-AE82-18353A808590}" type="slidenum">
              <a:rPr lang="en-US" smtClean="0"/>
              <a:t>‹#›</a:t>
            </a:fld>
            <a:endParaRPr lang="en-US"/>
          </a:p>
        </p:txBody>
      </p:sp>
    </p:spTree>
    <p:extLst>
      <p:ext uri="{BB962C8B-B14F-4D97-AF65-F5344CB8AC3E}">
        <p14:creationId xmlns:p14="http://schemas.microsoft.com/office/powerpoint/2010/main" val="21556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7B98A-04E8-7347-AA8A-12BE33A7E0A3}"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C050C-FC60-F148-AE82-18353A808590}" type="slidenum">
              <a:rPr lang="en-US" smtClean="0"/>
              <a:t>‹#›</a:t>
            </a:fld>
            <a:endParaRPr lang="en-US"/>
          </a:p>
        </p:txBody>
      </p:sp>
    </p:spTree>
    <p:extLst>
      <p:ext uri="{BB962C8B-B14F-4D97-AF65-F5344CB8AC3E}">
        <p14:creationId xmlns:p14="http://schemas.microsoft.com/office/powerpoint/2010/main" val="29678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7B98A-04E8-7347-AA8A-12BE33A7E0A3}"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C050C-FC60-F148-AE82-18353A808590}" type="slidenum">
              <a:rPr lang="en-US" smtClean="0"/>
              <a:t>‹#›</a:t>
            </a:fld>
            <a:endParaRPr lang="en-US"/>
          </a:p>
        </p:txBody>
      </p:sp>
    </p:spTree>
    <p:extLst>
      <p:ext uri="{BB962C8B-B14F-4D97-AF65-F5344CB8AC3E}">
        <p14:creationId xmlns:p14="http://schemas.microsoft.com/office/powerpoint/2010/main" val="427134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7B98A-04E8-7347-AA8A-12BE33A7E0A3}" type="datetimeFigureOut">
              <a:rPr lang="en-US" smtClean="0"/>
              <a:t>12/18/2013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C050C-FC60-F148-AE82-18353A808590}" type="slidenum">
              <a:rPr lang="en-US" smtClean="0"/>
              <a:t>‹#›</a:t>
            </a:fld>
            <a:endParaRPr lang="en-US"/>
          </a:p>
        </p:txBody>
      </p:sp>
    </p:spTree>
    <p:extLst>
      <p:ext uri="{BB962C8B-B14F-4D97-AF65-F5344CB8AC3E}">
        <p14:creationId xmlns:p14="http://schemas.microsoft.com/office/powerpoint/2010/main" val="402445699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www.dreambox.com/teachertools"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hyperlink" Target="https://docs.google.com/a/hdsb.ca/document/d/1mJiLZFk7IdGQ7MefMN1h1gsa0HGM5jE_S4GQUCDQX8w/edi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a/hdsb.ca/document/d/1yjk3V8jYr7q5f8m-lixPWhXRfLpVZjiH5RY8-38YwSA/edit"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a/hdsb.ca/document/d/1yjk3V8jYr7q5f8m-lixPWhXRfLpVZjiH5RY8-38YwSA/edit"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560067" y="3767668"/>
            <a:ext cx="7772400" cy="1580443"/>
          </a:xfrm>
          <a:prstGeom prst="rect">
            <a:avLst/>
          </a:prstGeom>
        </p:spPr>
        <p:txBody>
          <a:bodyPr lIns="91425" tIns="91425" rIns="91425" bIns="91425" anchor="b" anchorCtr="0">
            <a:noAutofit/>
          </a:bodyPr>
          <a:lstStyle/>
          <a:p>
            <a:pPr algn="l">
              <a:buNone/>
            </a:pPr>
            <a:r>
              <a:rPr lang="en" dirty="0"/>
              <a:t>
</a:t>
            </a:r>
            <a:r>
              <a:rPr lang="en" b="1" dirty="0"/>
              <a:t>HDSB’s </a:t>
            </a:r>
            <a:r>
              <a:rPr lang="en-US" b="1" dirty="0" smtClean="0"/>
              <a:t>(</a:t>
            </a:r>
            <a:r>
              <a:rPr lang="en" b="1" dirty="0" smtClean="0"/>
              <a:t>Elementary</a:t>
            </a:r>
            <a:r>
              <a:rPr lang="en-US" b="1" dirty="0" smtClean="0"/>
              <a:t>)</a:t>
            </a:r>
            <a:r>
              <a:rPr lang="en" b="1" dirty="0" smtClean="0"/>
              <a:t> </a:t>
            </a:r>
            <a:r>
              <a:rPr lang="en" b="1" dirty="0"/>
              <a:t>Math </a:t>
            </a:r>
            <a:r>
              <a:rPr lang="en" b="1" dirty="0" smtClean="0"/>
              <a:t>Direction</a:t>
            </a:r>
            <a:r>
              <a:rPr lang="en-US" b="1" dirty="0" smtClean="0"/>
              <a:t> 2013-2014</a:t>
            </a:r>
            <a:endParaRPr lang="en" b="1" dirty="0"/>
          </a:p>
        </p:txBody>
      </p:sp>
      <p:sp>
        <p:nvSpPr>
          <p:cNvPr id="24" name="Shape 24"/>
          <p:cNvSpPr txBox="1">
            <a:spLocks noGrp="1"/>
          </p:cNvSpPr>
          <p:nvPr>
            <p:ph type="subTitle" idx="1"/>
          </p:nvPr>
        </p:nvSpPr>
        <p:spPr>
          <a:xfrm>
            <a:off x="560067" y="5285579"/>
            <a:ext cx="7772400" cy="1318421"/>
          </a:xfrm>
          <a:prstGeom prst="rect">
            <a:avLst/>
          </a:prstGeom>
        </p:spPr>
        <p:txBody>
          <a:bodyPr lIns="91425" tIns="91425" rIns="91425" bIns="91425" anchor="t" anchorCtr="0">
            <a:noAutofit/>
          </a:bodyPr>
          <a:lstStyle/>
          <a:p>
            <a:pPr lvl="0" algn="l" rtl="0">
              <a:buNone/>
            </a:pPr>
            <a:r>
              <a:rPr lang="en-US" sz="3600" b="1" dirty="0" smtClean="0">
                <a:solidFill>
                  <a:schemeClr val="dk1"/>
                </a:solidFill>
              </a:rPr>
              <a:t>Ruth </a:t>
            </a:r>
            <a:r>
              <a:rPr lang="en-US" sz="3600" b="1" dirty="0" err="1" smtClean="0">
                <a:solidFill>
                  <a:schemeClr val="dk1"/>
                </a:solidFill>
              </a:rPr>
              <a:t>Teszeri</a:t>
            </a:r>
            <a:endParaRPr lang="en-US" sz="3600" b="1" dirty="0">
              <a:solidFill>
                <a:schemeClr val="dk1"/>
              </a:solidFill>
            </a:endParaRPr>
          </a:p>
          <a:p>
            <a:pPr lvl="0" algn="l" rtl="0">
              <a:buNone/>
            </a:pPr>
            <a:r>
              <a:rPr lang="en-US" sz="3600" b="1" dirty="0" smtClean="0">
                <a:solidFill>
                  <a:schemeClr val="dk1"/>
                </a:solidFill>
              </a:rPr>
              <a:t>Instructional Program Leader</a:t>
            </a:r>
            <a:endParaRPr lang="en" sz="3600" b="1" dirty="0">
              <a:solidFill>
                <a:schemeClr val="dk1"/>
              </a:solidFill>
            </a:endParaRPr>
          </a:p>
          <a:p>
            <a:endParaRPr lang="en" sz="3600" b="1" dirty="0">
              <a:solidFill>
                <a:schemeClr val="dk1"/>
              </a:solidFill>
            </a:endParaRPr>
          </a:p>
        </p:txBody>
      </p:sp>
      <p:sp>
        <p:nvSpPr>
          <p:cNvPr id="5" name="Shape 52"/>
          <p:cNvSpPr/>
          <p:nvPr/>
        </p:nvSpPr>
        <p:spPr>
          <a:xfrm>
            <a:off x="-88014" y="0"/>
            <a:ext cx="9232014" cy="3998796"/>
          </a:xfrm>
          <a:prstGeom prst="rect">
            <a:avLst/>
          </a:prstGeom>
          <a:blipFill>
            <a:blip r:embed="rId3"/>
            <a:stretch>
              <a:fillRect/>
            </a:stretch>
          </a:blipFill>
        </p:spPr>
      </p:sp>
      <p:pic>
        <p:nvPicPr>
          <p:cNvPr id="2" name="Picture 1"/>
          <p:cNvPicPr>
            <a:picLocks noChangeAspect="1"/>
          </p:cNvPicPr>
          <p:nvPr/>
        </p:nvPicPr>
        <p:blipFill>
          <a:blip r:embed="rId4"/>
          <a:stretch>
            <a:fillRect/>
          </a:stretch>
        </p:blipFill>
        <p:spPr>
          <a:xfrm>
            <a:off x="7526867" y="4121618"/>
            <a:ext cx="1104900" cy="1993900"/>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9645" y="262467"/>
            <a:ext cx="5469466" cy="3178835"/>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87867" y="3441302"/>
            <a:ext cx="5441244" cy="3078031"/>
          </a:xfrm>
          <a:prstGeom prst="rect">
            <a:avLst/>
          </a:prstGeom>
          <a:noFill/>
          <a:ln>
            <a:noFill/>
          </a:ln>
        </p:spPr>
      </p:pic>
      <p:sp>
        <p:nvSpPr>
          <p:cNvPr id="13" name="TextBox 12"/>
          <p:cNvSpPr txBox="1"/>
          <p:nvPr/>
        </p:nvSpPr>
        <p:spPr>
          <a:xfrm>
            <a:off x="6307667" y="818444"/>
            <a:ext cx="2144889" cy="3046988"/>
          </a:xfrm>
          <a:prstGeom prst="rect">
            <a:avLst/>
          </a:prstGeom>
          <a:noFill/>
        </p:spPr>
        <p:txBody>
          <a:bodyPr wrap="square" rtlCol="0">
            <a:spAutoFit/>
          </a:bodyPr>
          <a:lstStyle/>
          <a:p>
            <a:r>
              <a:rPr lang="en-US" sz="2400" b="1" dirty="0" smtClean="0"/>
              <a:t>Application of Learning:</a:t>
            </a:r>
          </a:p>
          <a:p>
            <a:endParaRPr lang="en-US" sz="2400" dirty="0" smtClean="0"/>
          </a:p>
          <a:p>
            <a:r>
              <a:rPr lang="en-US" sz="2400" dirty="0" smtClean="0"/>
              <a:t>I feel able to apply aspects of the learning in my role/practice.</a:t>
            </a:r>
            <a:endParaRPr lang="en-US" sz="2400" dirty="0"/>
          </a:p>
        </p:txBody>
      </p:sp>
    </p:spTree>
    <p:extLst>
      <p:ext uri="{BB962C8B-B14F-4D97-AF65-F5344CB8AC3E}">
        <p14:creationId xmlns:p14="http://schemas.microsoft.com/office/powerpoint/2010/main" val="3090765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503356" cy="1143000"/>
          </a:xfrm>
        </p:spPr>
        <p:txBody>
          <a:bodyPr>
            <a:noAutofit/>
          </a:bodyPr>
          <a:lstStyle/>
          <a:p>
            <a:r>
              <a:rPr lang="en-US" dirty="0" smtClean="0"/>
              <a:t>What Are Other Boards Doing? Why?</a:t>
            </a:r>
            <a:endParaRPr lang="en-US" dirty="0"/>
          </a:p>
        </p:txBody>
      </p:sp>
      <p:pic>
        <p:nvPicPr>
          <p:cNvPr id="4" name="Picture 3"/>
          <p:cNvPicPr>
            <a:picLocks noChangeAspect="1"/>
          </p:cNvPicPr>
          <p:nvPr/>
        </p:nvPicPr>
        <p:blipFill>
          <a:blip r:embed="rId3"/>
          <a:stretch>
            <a:fillRect/>
          </a:stretch>
        </p:blipFill>
        <p:spPr>
          <a:xfrm>
            <a:off x="4795890" y="2384777"/>
            <a:ext cx="3890910" cy="4092221"/>
          </a:xfrm>
          <a:prstGeom prst="rect">
            <a:avLst/>
          </a:prstGeom>
        </p:spPr>
      </p:pic>
      <p:pic>
        <p:nvPicPr>
          <p:cNvPr id="5" name="Picture 4"/>
          <p:cNvPicPr>
            <a:picLocks noChangeAspect="1"/>
          </p:cNvPicPr>
          <p:nvPr/>
        </p:nvPicPr>
        <p:blipFill>
          <a:blip r:embed="rId4"/>
          <a:stretch>
            <a:fillRect/>
          </a:stretch>
        </p:blipFill>
        <p:spPr>
          <a:xfrm>
            <a:off x="0" y="1735666"/>
            <a:ext cx="4852945" cy="3880555"/>
          </a:xfrm>
          <a:prstGeom prst="rect">
            <a:avLst/>
          </a:prstGeom>
        </p:spPr>
      </p:pic>
    </p:spTree>
    <p:extLst>
      <p:ext uri="{BB962C8B-B14F-4D97-AF65-F5344CB8AC3E}">
        <p14:creationId xmlns:p14="http://schemas.microsoft.com/office/powerpoint/2010/main" val="1810476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ki pres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573" y="0"/>
            <a:ext cx="7174871" cy="6858000"/>
          </a:xfrm>
          <a:prstGeom prst="rect">
            <a:avLst/>
          </a:prstGeom>
        </p:spPr>
      </p:pic>
    </p:spTree>
    <p:extLst>
      <p:ext uri="{BB962C8B-B14F-4D97-AF65-F5344CB8AC3E}">
        <p14:creationId xmlns:p14="http://schemas.microsoft.com/office/powerpoint/2010/main" val="86933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44"/>
            <a:ext cx="8229600" cy="649600"/>
          </a:xfrm>
          <a:prstGeom prst="rect">
            <a:avLst/>
          </a:prstGeom>
        </p:spPr>
        <p:txBody>
          <a:bodyPr lIns="91425" tIns="91425" rIns="91425" bIns="91425" anchor="b" anchorCtr="0">
            <a:noAutofit/>
          </a:bodyPr>
          <a:lstStyle/>
          <a:p>
            <a:pPr lvl="0" rtl="0">
              <a:buNone/>
            </a:pPr>
            <a:r>
              <a:rPr lang="en"/>
              <a:t>Direction for Math in Halton</a:t>
            </a:r>
          </a:p>
        </p:txBody>
      </p:sp>
      <p:sp>
        <p:nvSpPr>
          <p:cNvPr id="42" name="Shape 42"/>
          <p:cNvSpPr txBox="1">
            <a:spLocks noGrp="1"/>
          </p:cNvSpPr>
          <p:nvPr>
            <p:ph type="body" idx="1"/>
          </p:nvPr>
        </p:nvSpPr>
        <p:spPr>
          <a:xfrm>
            <a:off x="331000" y="792215"/>
            <a:ext cx="8229600" cy="4798775"/>
          </a:xfrm>
          <a:prstGeom prst="rect">
            <a:avLst/>
          </a:prstGeom>
        </p:spPr>
        <p:txBody>
          <a:bodyPr lIns="91425" tIns="91425" rIns="91425" bIns="91425" anchor="t" anchorCtr="0">
            <a:noAutofit/>
          </a:bodyPr>
          <a:lstStyle/>
          <a:p>
            <a:pPr lvl="0" rtl="0">
              <a:lnSpc>
                <a:spcPct val="115000"/>
              </a:lnSpc>
              <a:spcBef>
                <a:spcPts val="0"/>
              </a:spcBef>
              <a:buNone/>
            </a:pPr>
            <a:r>
              <a:rPr lang="en" sz="2400" dirty="0" smtClean="0"/>
              <a:t>How </a:t>
            </a:r>
            <a:r>
              <a:rPr lang="en" sz="2400" dirty="0"/>
              <a:t>do we assess </a:t>
            </a:r>
            <a:r>
              <a:rPr lang="en" sz="2400" i="1" dirty="0"/>
              <a:t>for</a:t>
            </a:r>
            <a:r>
              <a:rPr lang="en" sz="2400" dirty="0"/>
              <a:t> learning in math?</a:t>
            </a:r>
          </a:p>
          <a:p>
            <a:endParaRPr lang="en" sz="2400" dirty="0"/>
          </a:p>
          <a:p>
            <a:endParaRPr lang="en" sz="2400" dirty="0"/>
          </a:p>
          <a:p>
            <a:endParaRPr lang="en" sz="2400" dirty="0"/>
          </a:p>
          <a:p>
            <a:endParaRPr lang="en" sz="2400" dirty="0"/>
          </a:p>
          <a:p>
            <a:endParaRPr lang="en" sz="2400" dirty="0"/>
          </a:p>
          <a:p>
            <a:endParaRPr lang="en" sz="2400" dirty="0"/>
          </a:p>
          <a:p>
            <a:endParaRPr lang="en" sz="2400" dirty="0"/>
          </a:p>
          <a:p>
            <a:endParaRPr lang="en" sz="2400" dirty="0"/>
          </a:p>
          <a:p>
            <a:endParaRPr lang="en" sz="2400" dirty="0"/>
          </a:p>
          <a:p>
            <a:endParaRPr lang="en" sz="2400" dirty="0"/>
          </a:p>
        </p:txBody>
      </p:sp>
      <p:sp>
        <p:nvSpPr>
          <p:cNvPr id="43" name="Shape 43"/>
          <p:cNvSpPr/>
          <p:nvPr/>
        </p:nvSpPr>
        <p:spPr>
          <a:xfrm>
            <a:off x="1264866" y="1505315"/>
            <a:ext cx="6623700" cy="1174000"/>
          </a:xfrm>
          <a:prstGeom prst="rect">
            <a:avLst/>
          </a:prstGeom>
          <a:solidFill>
            <a:srgbClr val="F9CB9C"/>
          </a:solidFill>
          <a:ln w="19050" cap="flat">
            <a:solidFill>
              <a:srgbClr val="FF9900"/>
            </a:solidFill>
            <a:prstDash val="solid"/>
            <a:round/>
            <a:headEnd type="none" w="med" len="med"/>
            <a:tailEnd type="none" w="med" len="med"/>
          </a:ln>
        </p:spPr>
        <p:txBody>
          <a:bodyPr lIns="91425" tIns="91425" rIns="91425" bIns="91425" anchor="ctr" anchorCtr="0">
            <a:noAutofit/>
          </a:bodyPr>
          <a:lstStyle/>
          <a:p>
            <a:pPr lvl="0" algn="ctr" rtl="0">
              <a:buNone/>
            </a:pPr>
            <a:r>
              <a:rPr lang="en" sz="3000" b="1" dirty="0"/>
              <a:t>Making Student Thinking Visible</a:t>
            </a:r>
          </a:p>
          <a:p>
            <a:pPr lvl="0" algn="ctr" rtl="0">
              <a:buNone/>
            </a:pPr>
            <a:r>
              <a:rPr lang="en" sz="2400" dirty="0"/>
              <a:t>(students’ work </a:t>
            </a:r>
            <a:r>
              <a:rPr lang="en" sz="3000" dirty="0"/>
              <a:t>+</a:t>
            </a:r>
            <a:r>
              <a:rPr lang="en" sz="2400" dirty="0"/>
              <a:t> students at work)</a:t>
            </a:r>
          </a:p>
        </p:txBody>
      </p:sp>
      <p:cxnSp>
        <p:nvCxnSpPr>
          <p:cNvPr id="44" name="Shape 44"/>
          <p:cNvCxnSpPr/>
          <p:nvPr/>
        </p:nvCxnSpPr>
        <p:spPr>
          <a:xfrm flipH="1">
            <a:off x="2564437" y="2745465"/>
            <a:ext cx="516044" cy="678943"/>
          </a:xfrm>
          <a:prstGeom prst="straightConnector1">
            <a:avLst/>
          </a:prstGeom>
          <a:noFill/>
          <a:ln w="38100" cap="flat">
            <a:solidFill>
              <a:schemeClr val="dk2"/>
            </a:solidFill>
            <a:prstDash val="solid"/>
            <a:round/>
            <a:headEnd type="none" w="lg" len="lg"/>
            <a:tailEnd type="triangle" w="lg" len="lg"/>
          </a:ln>
        </p:spPr>
      </p:cxnSp>
      <p:cxnSp>
        <p:nvCxnSpPr>
          <p:cNvPr id="45" name="Shape 45"/>
          <p:cNvCxnSpPr/>
          <p:nvPr/>
        </p:nvCxnSpPr>
        <p:spPr>
          <a:xfrm>
            <a:off x="5277049" y="2715575"/>
            <a:ext cx="535634" cy="708833"/>
          </a:xfrm>
          <a:prstGeom prst="straightConnector1">
            <a:avLst/>
          </a:prstGeom>
          <a:noFill/>
          <a:ln w="38100" cap="flat">
            <a:solidFill>
              <a:schemeClr val="dk2"/>
            </a:solidFill>
            <a:prstDash val="solid"/>
            <a:round/>
            <a:headEnd type="none" w="lg" len="lg"/>
            <a:tailEnd type="triangle" w="lg" len="lg"/>
          </a:ln>
        </p:spPr>
      </p:cxnSp>
      <p:sp>
        <p:nvSpPr>
          <p:cNvPr id="46" name="Shape 46"/>
          <p:cNvSpPr txBox="1"/>
          <p:nvPr/>
        </p:nvSpPr>
        <p:spPr>
          <a:xfrm>
            <a:off x="1584038" y="2875676"/>
            <a:ext cx="980399" cy="451999"/>
          </a:xfrm>
          <a:prstGeom prst="rect">
            <a:avLst/>
          </a:prstGeom>
        </p:spPr>
        <p:txBody>
          <a:bodyPr lIns="91425" tIns="91425" rIns="91425" bIns="91425" anchor="t" anchorCtr="0">
            <a:noAutofit/>
          </a:bodyPr>
          <a:lstStyle/>
          <a:p>
            <a:pPr lvl="0" rtl="0">
              <a:buNone/>
            </a:pPr>
            <a:r>
              <a:rPr lang="en" sz="1800" b="1" dirty="0"/>
              <a:t>WHAT</a:t>
            </a:r>
          </a:p>
        </p:txBody>
      </p:sp>
      <p:sp>
        <p:nvSpPr>
          <p:cNvPr id="47" name="Shape 47"/>
          <p:cNvSpPr txBox="1"/>
          <p:nvPr/>
        </p:nvSpPr>
        <p:spPr>
          <a:xfrm>
            <a:off x="5920700" y="2919031"/>
            <a:ext cx="918599" cy="394400"/>
          </a:xfrm>
          <a:prstGeom prst="rect">
            <a:avLst/>
          </a:prstGeom>
        </p:spPr>
        <p:txBody>
          <a:bodyPr lIns="91425" tIns="91425" rIns="91425" bIns="91425" anchor="t" anchorCtr="0">
            <a:noAutofit/>
          </a:bodyPr>
          <a:lstStyle/>
          <a:p>
            <a:pPr lvl="0" rtl="0">
              <a:buNone/>
            </a:pPr>
            <a:r>
              <a:rPr lang="en" sz="1800" b="1" dirty="0"/>
              <a:t>HOW</a:t>
            </a:r>
          </a:p>
        </p:txBody>
      </p:sp>
      <p:sp>
        <p:nvSpPr>
          <p:cNvPr id="48" name="Shape 48"/>
          <p:cNvSpPr/>
          <p:nvPr/>
        </p:nvSpPr>
        <p:spPr>
          <a:xfrm>
            <a:off x="842417" y="3424408"/>
            <a:ext cx="2986908" cy="1029567"/>
          </a:xfrm>
          <a:prstGeom prst="ellipse">
            <a:avLst/>
          </a:prstGeom>
          <a:solidFill>
            <a:srgbClr val="B4A7D6"/>
          </a:solidFill>
          <a:ln w="19050" cap="flat">
            <a:solidFill>
              <a:srgbClr val="8E7CC3"/>
            </a:solidFill>
            <a:prstDash val="solid"/>
            <a:round/>
            <a:headEnd type="none" w="med" len="med"/>
            <a:tailEnd type="none" w="med" len="med"/>
          </a:ln>
        </p:spPr>
        <p:txBody>
          <a:bodyPr lIns="91425" tIns="91425" rIns="91425" bIns="91425" anchor="ctr" anchorCtr="0">
            <a:noAutofit/>
          </a:bodyPr>
          <a:lstStyle/>
          <a:p>
            <a:pPr lvl="0" algn="ctr" rtl="0">
              <a:buNone/>
            </a:pPr>
            <a:r>
              <a:rPr lang="en" sz="2400" dirty="0"/>
              <a:t>Curriculum</a:t>
            </a:r>
          </a:p>
        </p:txBody>
      </p:sp>
      <p:sp>
        <p:nvSpPr>
          <p:cNvPr id="49" name="Shape 49"/>
          <p:cNvSpPr/>
          <p:nvPr/>
        </p:nvSpPr>
        <p:spPr>
          <a:xfrm>
            <a:off x="4576716" y="3382770"/>
            <a:ext cx="3646284" cy="1215871"/>
          </a:xfrm>
          <a:prstGeom prst="ellipse">
            <a:avLst/>
          </a:prstGeom>
          <a:solidFill>
            <a:srgbClr val="B4A7D6"/>
          </a:solidFill>
          <a:ln w="19050" cap="flat">
            <a:solidFill>
              <a:srgbClr val="8E7CC3"/>
            </a:solidFill>
            <a:prstDash val="solid"/>
            <a:round/>
            <a:headEnd type="none" w="med" len="med"/>
            <a:tailEnd type="none" w="med" len="med"/>
          </a:ln>
        </p:spPr>
        <p:txBody>
          <a:bodyPr lIns="91425" tIns="91425" rIns="91425" bIns="91425" anchor="ctr" anchorCtr="0">
            <a:noAutofit/>
          </a:bodyPr>
          <a:lstStyle/>
          <a:p>
            <a:pPr lvl="0" algn="ctr" rtl="0">
              <a:buNone/>
            </a:pPr>
            <a:r>
              <a:rPr lang="en" sz="2400" dirty="0"/>
              <a:t>Effective </a:t>
            </a:r>
            <a:r>
              <a:rPr lang="en" sz="2400" dirty="0" smtClean="0"/>
              <a:t>Guides</a:t>
            </a:r>
            <a:r>
              <a:rPr lang="en-US" sz="2400" dirty="0" smtClean="0"/>
              <a:t>/TIPS4RM/</a:t>
            </a:r>
            <a:r>
              <a:rPr lang="en-US" sz="2400" dirty="0" err="1" smtClean="0"/>
              <a:t>Edugains</a:t>
            </a:r>
            <a:endParaRPr lang="en" sz="2400" dirty="0"/>
          </a:p>
        </p:txBody>
      </p:sp>
      <p:sp>
        <p:nvSpPr>
          <p:cNvPr id="50" name="Shape 50"/>
          <p:cNvSpPr/>
          <p:nvPr/>
        </p:nvSpPr>
        <p:spPr>
          <a:xfrm>
            <a:off x="1015325" y="4783534"/>
            <a:ext cx="7207674" cy="1795199"/>
          </a:xfrm>
          <a:prstGeom prst="flowChartAlternateProcess">
            <a:avLst/>
          </a:prstGeom>
          <a:solidFill>
            <a:srgbClr val="FFF2CC"/>
          </a:solidFill>
          <a:ln w="19050" cap="flat">
            <a:solidFill>
              <a:srgbClr val="666666"/>
            </a:solidFill>
            <a:prstDash val="solid"/>
            <a:round/>
            <a:headEnd type="none" w="med" len="med"/>
            <a:tailEnd type="none" w="med" len="med"/>
          </a:ln>
        </p:spPr>
        <p:txBody>
          <a:bodyPr lIns="91425" tIns="91425" rIns="91425" bIns="91425" anchor="t" anchorCtr="0">
            <a:noAutofit/>
          </a:bodyPr>
          <a:lstStyle/>
          <a:p>
            <a:pPr lvl="0" rtl="0">
              <a:buNone/>
            </a:pPr>
            <a:r>
              <a:rPr lang="en" sz="2400" dirty="0"/>
              <a:t>What does the expectation really mean? </a:t>
            </a:r>
          </a:p>
          <a:p>
            <a:pPr lvl="0" rtl="0">
              <a:buNone/>
            </a:pPr>
            <a:r>
              <a:rPr lang="en" sz="2400" dirty="0"/>
              <a:t>What CAN students do? </a:t>
            </a:r>
          </a:p>
          <a:p>
            <a:pPr lvl="0" rtl="0">
              <a:buNone/>
            </a:pPr>
            <a:r>
              <a:rPr lang="en" sz="2400" dirty="0"/>
              <a:t>Where do they need to go next? </a:t>
            </a:r>
          </a:p>
          <a:p>
            <a:pPr lvl="0" rtl="0">
              <a:buNone/>
            </a:pPr>
            <a:r>
              <a:rPr lang="en" sz="2400" dirty="0"/>
              <a:t>How will teachers respond to move </a:t>
            </a:r>
            <a:r>
              <a:rPr lang="en" sz="2400" dirty="0" smtClean="0"/>
              <a:t>them</a:t>
            </a:r>
            <a:r>
              <a:rPr lang="en-US" sz="2400" dirty="0" smtClean="0"/>
              <a:t> </a:t>
            </a:r>
            <a:r>
              <a:rPr lang="en" sz="2400" dirty="0" smtClean="0"/>
              <a:t>forward</a:t>
            </a:r>
            <a:r>
              <a:rPr lang="en" sz="2400" dirty="0"/>
              <a:t>?</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44"/>
            <a:ext cx="8229600" cy="649499"/>
          </a:xfrm>
          <a:prstGeom prst="rect">
            <a:avLst/>
          </a:prstGeom>
        </p:spPr>
        <p:txBody>
          <a:bodyPr lIns="91425" tIns="91425" rIns="91425" bIns="91425" anchor="b" anchorCtr="0">
            <a:noAutofit/>
          </a:bodyPr>
          <a:lstStyle/>
          <a:p>
            <a:pPr lvl="0" rtl="0">
              <a:buNone/>
            </a:pPr>
            <a:r>
              <a:rPr lang="en"/>
              <a:t>Direction for Math in Halton</a:t>
            </a:r>
          </a:p>
        </p:txBody>
      </p:sp>
      <p:sp>
        <p:nvSpPr>
          <p:cNvPr id="49" name="Shape 49"/>
          <p:cNvSpPr txBox="1">
            <a:spLocks noGrp="1"/>
          </p:cNvSpPr>
          <p:nvPr>
            <p:ph type="body" idx="1"/>
          </p:nvPr>
        </p:nvSpPr>
        <p:spPr>
          <a:xfrm>
            <a:off x="457200" y="945150"/>
            <a:ext cx="8229600" cy="4967700"/>
          </a:xfrm>
          <a:prstGeom prst="rect">
            <a:avLst/>
          </a:prstGeom>
        </p:spPr>
        <p:txBody>
          <a:bodyPr lIns="91425" tIns="91425" rIns="91425" bIns="91425" anchor="t" anchorCtr="0">
            <a:noAutofit/>
          </a:bodyPr>
          <a:lstStyle/>
          <a:p>
            <a:pPr marL="457200" lvl="0" indent="0" rtl="0">
              <a:lnSpc>
                <a:spcPct val="115000"/>
              </a:lnSpc>
              <a:spcBef>
                <a:spcPts val="0"/>
              </a:spcBef>
              <a:buNone/>
            </a:pPr>
            <a:r>
              <a:rPr lang="en" dirty="0"/>
              <a:t>
</a:t>
            </a:r>
          </a:p>
          <a:p>
            <a:pPr marL="0" indent="0">
              <a:buNone/>
            </a:pPr>
            <a:endParaRPr lang="en" dirty="0"/>
          </a:p>
          <a:p>
            <a:pPr lvl="0" algn="ctr" rtl="0">
              <a:lnSpc>
                <a:spcPct val="115000"/>
              </a:lnSpc>
              <a:spcBef>
                <a:spcPts val="0"/>
              </a:spcBef>
              <a:buNone/>
            </a:pPr>
            <a:r>
              <a:rPr lang="en" dirty="0"/>
              <a:t>“All I really need to know I learned in kindergarten.” </a:t>
            </a:r>
            <a:r>
              <a:rPr lang="en" sz="2400" dirty="0"/>
              <a:t> - Robert Fulghum</a:t>
            </a:r>
          </a:p>
          <a:p>
            <a:endParaRPr lang="en" sz="2400" dirty="0"/>
          </a:p>
          <a:p>
            <a:pPr lvl="0" algn="ctr" rtl="0">
              <a:lnSpc>
                <a:spcPct val="115000"/>
              </a:lnSpc>
              <a:spcBef>
                <a:spcPts val="0"/>
              </a:spcBef>
              <a:buNone/>
            </a:pPr>
            <a:r>
              <a:rPr lang="en" dirty="0"/>
              <a:t>Check it out </a:t>
            </a:r>
            <a:r>
              <a:rPr lang="en" dirty="0" smtClean="0"/>
              <a:t>– </a:t>
            </a:r>
            <a:r>
              <a:rPr lang="en-US" dirty="0" smtClean="0"/>
              <a:t>FDELK draft curriculum</a:t>
            </a:r>
            <a:r>
              <a:rPr lang="en" dirty="0" smtClean="0"/>
              <a:t>, </a:t>
            </a:r>
            <a:r>
              <a:rPr lang="en" dirty="0"/>
              <a:t>pg. 25</a:t>
            </a:r>
          </a:p>
          <a:p>
            <a:endParaRPr lang="en" dirty="0"/>
          </a:p>
          <a:p>
            <a:pPr lvl="0" algn="ctr" rtl="0">
              <a:lnSpc>
                <a:spcPct val="115000"/>
              </a:lnSpc>
              <a:spcBef>
                <a:spcPts val="0"/>
              </a:spcBef>
              <a:buNone/>
            </a:pPr>
            <a:r>
              <a:rPr lang="en" b="1" dirty="0"/>
              <a:t>RESPONDING/CHALLENGING/EXTENDING</a:t>
            </a:r>
          </a:p>
          <a:p>
            <a:endParaRPr lang="en" b="1" dirty="0"/>
          </a:p>
          <a:p>
            <a:endParaRPr lang="en" b="1" dirty="0"/>
          </a:p>
          <a:p>
            <a:endParaRPr lang="en" b="1" dirty="0"/>
          </a:p>
          <a:p>
            <a:endParaRPr lang="en" b="1" dirty="0"/>
          </a:p>
          <a:p>
            <a:endParaRPr lang="en" b="1" dirty="0"/>
          </a:p>
          <a:p>
            <a:endParaRPr lang="en" b="1" dirty="0"/>
          </a:p>
          <a:p>
            <a:endParaRPr lang="en" b="1" dirty="0"/>
          </a:p>
          <a:p>
            <a:endParaRPr lang="en" b="1" dirty="0"/>
          </a:p>
        </p:txBody>
      </p:sp>
      <p:sp>
        <p:nvSpPr>
          <p:cNvPr id="50" name="Shape 50"/>
          <p:cNvSpPr txBox="1"/>
          <p:nvPr/>
        </p:nvSpPr>
        <p:spPr>
          <a:xfrm>
            <a:off x="1313725" y="1386075"/>
            <a:ext cx="6623700" cy="1084800"/>
          </a:xfrm>
          <a:prstGeom prst="rect">
            <a:avLst/>
          </a:prstGeom>
          <a:solidFill>
            <a:srgbClr val="F9CB9C"/>
          </a:solidFill>
          <a:ln w="9525" cap="flat">
            <a:solidFill>
              <a:srgbClr val="F6B26B"/>
            </a:solidFill>
            <a:prstDash val="solid"/>
            <a:round/>
            <a:headEnd type="none" w="med" len="med"/>
            <a:tailEnd type="none" w="med" len="med"/>
          </a:ln>
        </p:spPr>
        <p:txBody>
          <a:bodyPr lIns="91425" tIns="91425" rIns="91425" bIns="91425" anchor="t" anchorCtr="0">
            <a:noAutofit/>
          </a:bodyPr>
          <a:lstStyle/>
          <a:p>
            <a:pPr lvl="0" algn="ctr" rtl="0">
              <a:buNone/>
            </a:pPr>
            <a:r>
              <a:rPr lang="en" sz="3000" b="1" dirty="0"/>
              <a:t>How Do Teachers Respond to Move Students Forward?</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DEL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9160"/>
            <a:ext cx="9144000" cy="3873049"/>
          </a:xfrm>
          <a:prstGeom prst="rect">
            <a:avLst/>
          </a:prstGeom>
        </p:spPr>
      </p:pic>
    </p:spTree>
    <p:extLst>
      <p:ext uri="{BB962C8B-B14F-4D97-AF65-F5344CB8AC3E}">
        <p14:creationId xmlns:p14="http://schemas.microsoft.com/office/powerpoint/2010/main" val="1006507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44"/>
            <a:ext cx="8229600" cy="649499"/>
          </a:xfrm>
          <a:prstGeom prst="rect">
            <a:avLst/>
          </a:prstGeom>
        </p:spPr>
        <p:txBody>
          <a:bodyPr lIns="91425" tIns="91425" rIns="91425" bIns="91425" anchor="b" anchorCtr="0">
            <a:noAutofit/>
          </a:bodyPr>
          <a:lstStyle/>
          <a:p>
            <a:pPr lvl="0" rtl="0">
              <a:buNone/>
            </a:pPr>
            <a:r>
              <a:rPr lang="en"/>
              <a:t>Direction for Math in Halton</a:t>
            </a:r>
          </a:p>
        </p:txBody>
      </p:sp>
      <p:sp>
        <p:nvSpPr>
          <p:cNvPr id="56" name="Shape 56"/>
          <p:cNvSpPr txBox="1">
            <a:spLocks noGrp="1"/>
          </p:cNvSpPr>
          <p:nvPr>
            <p:ph type="body" idx="1"/>
          </p:nvPr>
        </p:nvSpPr>
        <p:spPr>
          <a:xfrm>
            <a:off x="457200" y="945150"/>
            <a:ext cx="8495399" cy="5612400"/>
          </a:xfrm>
          <a:prstGeom prst="rect">
            <a:avLst/>
          </a:prstGeom>
        </p:spPr>
        <p:txBody>
          <a:bodyPr lIns="91425" tIns="91425" rIns="91425" bIns="91425" anchor="t" anchorCtr="0">
            <a:noAutofit/>
          </a:bodyPr>
          <a:lstStyle/>
          <a:p>
            <a:pPr marL="457200" lvl="0" indent="0" rtl="0">
              <a:lnSpc>
                <a:spcPct val="115000"/>
              </a:lnSpc>
              <a:spcBef>
                <a:spcPts val="0"/>
              </a:spcBef>
              <a:buNone/>
            </a:pPr>
            <a:r>
              <a:rPr lang="en" dirty="0"/>
              <a:t>
</a:t>
            </a:r>
          </a:p>
          <a:p>
            <a:pPr marL="0" indent="0">
              <a:buNone/>
            </a:pPr>
            <a:endParaRPr lang="en" dirty="0"/>
          </a:p>
          <a:p>
            <a:endParaRPr lang="en" dirty="0"/>
          </a:p>
          <a:p>
            <a:pPr marL="0" lvl="0" indent="0" algn="ctr" rtl="0">
              <a:lnSpc>
                <a:spcPct val="115000"/>
              </a:lnSpc>
              <a:spcBef>
                <a:spcPts val="0"/>
              </a:spcBef>
              <a:buNone/>
            </a:pPr>
            <a:r>
              <a:rPr lang="en" b="1" dirty="0"/>
              <a:t>RESPONDING </a:t>
            </a:r>
          </a:p>
          <a:p>
            <a:endParaRPr lang="en" b="1" dirty="0"/>
          </a:p>
          <a:p>
            <a:pPr marL="0" lvl="0" indent="0" algn="ctr" rtl="0">
              <a:lnSpc>
                <a:spcPct val="115000"/>
              </a:lnSpc>
              <a:spcBef>
                <a:spcPts val="0"/>
              </a:spcBef>
              <a:buNone/>
            </a:pPr>
            <a:r>
              <a:rPr lang="en" b="1" dirty="0"/>
              <a:t>CHALLENGING </a:t>
            </a:r>
          </a:p>
          <a:p>
            <a:endParaRPr lang="en" b="1" dirty="0"/>
          </a:p>
          <a:p>
            <a:pPr marL="0" lvl="0" indent="0" algn="ctr" rtl="0">
              <a:lnSpc>
                <a:spcPct val="115000"/>
              </a:lnSpc>
              <a:spcBef>
                <a:spcPts val="0"/>
              </a:spcBef>
              <a:buNone/>
            </a:pPr>
            <a:r>
              <a:rPr lang="en" b="1" dirty="0"/>
              <a:t>EXTENDING</a:t>
            </a:r>
          </a:p>
          <a:p>
            <a:endParaRPr lang="en" b="1" dirty="0"/>
          </a:p>
          <a:p>
            <a:endParaRPr lang="en" b="1" dirty="0"/>
          </a:p>
          <a:p>
            <a:endParaRPr lang="en" b="1" dirty="0"/>
          </a:p>
          <a:p>
            <a:endParaRPr lang="en" b="1" dirty="0"/>
          </a:p>
          <a:p>
            <a:endParaRPr lang="en" b="1" dirty="0"/>
          </a:p>
          <a:p>
            <a:endParaRPr lang="en" b="1" dirty="0"/>
          </a:p>
          <a:p>
            <a:endParaRPr lang="en" b="1" dirty="0"/>
          </a:p>
          <a:p>
            <a:endParaRPr lang="en" b="1" dirty="0"/>
          </a:p>
          <a:p>
            <a:endParaRPr lang="en" b="1" dirty="0"/>
          </a:p>
        </p:txBody>
      </p:sp>
      <p:sp>
        <p:nvSpPr>
          <p:cNvPr id="57" name="Shape 57"/>
          <p:cNvSpPr txBox="1"/>
          <p:nvPr/>
        </p:nvSpPr>
        <p:spPr>
          <a:xfrm>
            <a:off x="1393050" y="1181175"/>
            <a:ext cx="6623700" cy="1084800"/>
          </a:xfrm>
          <a:prstGeom prst="rect">
            <a:avLst/>
          </a:prstGeom>
          <a:solidFill>
            <a:srgbClr val="F9CB9C"/>
          </a:solidFill>
          <a:ln w="9525" cap="flat">
            <a:solidFill>
              <a:srgbClr val="F6B26B"/>
            </a:solidFill>
            <a:prstDash val="solid"/>
            <a:round/>
            <a:headEnd type="none" w="med" len="med"/>
            <a:tailEnd type="none" w="med" len="med"/>
          </a:ln>
        </p:spPr>
        <p:txBody>
          <a:bodyPr lIns="91425" tIns="91425" rIns="91425" bIns="91425" anchor="t" anchorCtr="0">
            <a:noAutofit/>
          </a:bodyPr>
          <a:lstStyle/>
          <a:p>
            <a:pPr lvl="0" algn="ctr" rtl="0">
              <a:buNone/>
            </a:pPr>
            <a:r>
              <a:rPr lang="en" sz="3000"/>
              <a:t>How Do Teachers Respond to Move Students Forward?</a:t>
            </a:r>
          </a:p>
        </p:txBody>
      </p:sp>
      <p:sp>
        <p:nvSpPr>
          <p:cNvPr id="58" name="Shape 58"/>
          <p:cNvSpPr/>
          <p:nvPr/>
        </p:nvSpPr>
        <p:spPr>
          <a:xfrm>
            <a:off x="300300" y="2265975"/>
            <a:ext cx="2784299" cy="903899"/>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lvl="0" algn="ctr" rtl="0">
              <a:buNone/>
            </a:pPr>
            <a:r>
              <a:rPr lang="en" sz="2400"/>
              <a:t>Anticipate</a:t>
            </a:r>
          </a:p>
        </p:txBody>
      </p:sp>
      <p:sp>
        <p:nvSpPr>
          <p:cNvPr id="59" name="Shape 59"/>
          <p:cNvSpPr/>
          <p:nvPr/>
        </p:nvSpPr>
        <p:spPr>
          <a:xfrm>
            <a:off x="6127900" y="2350337"/>
            <a:ext cx="2627400" cy="903899"/>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a:t>Name It</a:t>
            </a:r>
          </a:p>
        </p:txBody>
      </p:sp>
      <p:sp>
        <p:nvSpPr>
          <p:cNvPr id="60" name="Shape 60"/>
          <p:cNvSpPr/>
          <p:nvPr/>
        </p:nvSpPr>
        <p:spPr>
          <a:xfrm>
            <a:off x="592667" y="3478374"/>
            <a:ext cx="2811432" cy="1145100"/>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dirty="0"/>
              <a:t>Strategic Instructional Decisions  </a:t>
            </a:r>
          </a:p>
        </p:txBody>
      </p:sp>
      <p:sp>
        <p:nvSpPr>
          <p:cNvPr id="61" name="Shape 61"/>
          <p:cNvSpPr/>
          <p:nvPr/>
        </p:nvSpPr>
        <p:spPr>
          <a:xfrm>
            <a:off x="3258300" y="2265962"/>
            <a:ext cx="2627400" cy="903899"/>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a:t>Recognize</a:t>
            </a:r>
          </a:p>
        </p:txBody>
      </p:sp>
      <p:sp>
        <p:nvSpPr>
          <p:cNvPr id="62" name="Shape 62"/>
          <p:cNvSpPr/>
          <p:nvPr/>
        </p:nvSpPr>
        <p:spPr>
          <a:xfrm>
            <a:off x="5976642" y="3394075"/>
            <a:ext cx="2778658" cy="1229399"/>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dirty="0"/>
              <a:t>Effective Descriptive Feedback</a:t>
            </a:r>
          </a:p>
        </p:txBody>
      </p:sp>
      <p:sp>
        <p:nvSpPr>
          <p:cNvPr id="63" name="Shape 63"/>
          <p:cNvSpPr/>
          <p:nvPr/>
        </p:nvSpPr>
        <p:spPr>
          <a:xfrm>
            <a:off x="457200" y="4836725"/>
            <a:ext cx="2946899" cy="1084800"/>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dirty="0"/>
              <a:t>Consolidation</a:t>
            </a:r>
          </a:p>
        </p:txBody>
      </p:sp>
      <p:sp>
        <p:nvSpPr>
          <p:cNvPr id="64" name="Shape 64"/>
          <p:cNvSpPr/>
          <p:nvPr/>
        </p:nvSpPr>
        <p:spPr>
          <a:xfrm>
            <a:off x="6011100" y="4836725"/>
            <a:ext cx="2675700" cy="1084800"/>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a:t>Connecting</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10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10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10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44"/>
            <a:ext cx="8229600" cy="649499"/>
          </a:xfrm>
          <a:prstGeom prst="rect">
            <a:avLst/>
          </a:prstGeom>
        </p:spPr>
        <p:txBody>
          <a:bodyPr lIns="91425" tIns="91425" rIns="91425" bIns="91425" anchor="b" anchorCtr="0">
            <a:noAutofit/>
          </a:bodyPr>
          <a:lstStyle/>
          <a:p>
            <a:pPr lvl="0" rtl="0">
              <a:buNone/>
            </a:pPr>
            <a:r>
              <a:rPr lang="en"/>
              <a:t>Direction for Math in Halton</a:t>
            </a:r>
          </a:p>
        </p:txBody>
      </p:sp>
      <p:sp>
        <p:nvSpPr>
          <p:cNvPr id="70" name="Shape 70"/>
          <p:cNvSpPr txBox="1">
            <a:spLocks noGrp="1"/>
          </p:cNvSpPr>
          <p:nvPr>
            <p:ph type="body" idx="1"/>
          </p:nvPr>
        </p:nvSpPr>
        <p:spPr>
          <a:xfrm>
            <a:off x="722925" y="804789"/>
            <a:ext cx="8229600" cy="5108061"/>
          </a:xfrm>
          <a:prstGeom prst="rect">
            <a:avLst/>
          </a:prstGeom>
        </p:spPr>
        <p:txBody>
          <a:bodyPr lIns="91425" tIns="91425" rIns="91425" bIns="91425" anchor="t" anchorCtr="0">
            <a:noAutofit/>
          </a:bodyPr>
          <a:lstStyle/>
          <a:p>
            <a:pPr lvl="0" rtl="0">
              <a:lnSpc>
                <a:spcPct val="115000"/>
              </a:lnSpc>
              <a:spcBef>
                <a:spcPts val="0"/>
              </a:spcBef>
              <a:buNone/>
            </a:pPr>
            <a:r>
              <a:rPr lang="en" sz="2400" dirty="0"/>
              <a:t>How do we assess </a:t>
            </a:r>
            <a:r>
              <a:rPr lang="en" sz="2400" i="1" dirty="0"/>
              <a:t>for</a:t>
            </a:r>
            <a:r>
              <a:rPr lang="en" sz="2400" dirty="0"/>
              <a:t> learning in math?</a:t>
            </a:r>
          </a:p>
          <a:p>
            <a:endParaRPr lang="en" sz="2400" dirty="0"/>
          </a:p>
          <a:p>
            <a:endParaRPr lang="en" sz="2400" dirty="0"/>
          </a:p>
          <a:p>
            <a:endParaRPr lang="en" sz="2400" dirty="0"/>
          </a:p>
          <a:p>
            <a:endParaRPr lang="en" sz="2400" dirty="0"/>
          </a:p>
          <a:p>
            <a:endParaRPr lang="en" sz="2400" dirty="0"/>
          </a:p>
          <a:p>
            <a:endParaRPr lang="en" sz="2400" dirty="0"/>
          </a:p>
          <a:p>
            <a:endParaRPr lang="en" sz="2400" dirty="0"/>
          </a:p>
          <a:p>
            <a:pPr lvl="0" algn="ctr" rtl="0">
              <a:lnSpc>
                <a:spcPct val="115000"/>
              </a:lnSpc>
              <a:spcBef>
                <a:spcPts val="0"/>
              </a:spcBef>
              <a:buNone/>
            </a:pPr>
            <a:endParaRPr lang="en-US" b="1" dirty="0" smtClean="0"/>
          </a:p>
          <a:p>
            <a:pPr lvl="0" algn="ctr" rtl="0">
              <a:lnSpc>
                <a:spcPct val="115000"/>
              </a:lnSpc>
              <a:spcBef>
                <a:spcPts val="0"/>
              </a:spcBef>
              <a:buNone/>
            </a:pPr>
            <a:r>
              <a:rPr lang="en" b="1" dirty="0" smtClean="0"/>
              <a:t>Do </a:t>
            </a:r>
            <a:r>
              <a:rPr lang="en" b="1" dirty="0"/>
              <a:t>we believe that all students can be successful in mathematics?</a:t>
            </a:r>
          </a:p>
          <a:p>
            <a:endParaRPr lang="en" b="1" dirty="0"/>
          </a:p>
          <a:p>
            <a:endParaRPr lang="en" b="1" dirty="0"/>
          </a:p>
        </p:txBody>
      </p:sp>
      <p:sp>
        <p:nvSpPr>
          <p:cNvPr id="71" name="Shape 71"/>
          <p:cNvSpPr/>
          <p:nvPr/>
        </p:nvSpPr>
        <p:spPr>
          <a:xfrm>
            <a:off x="1465375" y="1484925"/>
            <a:ext cx="6623700" cy="1020899"/>
          </a:xfrm>
          <a:prstGeom prst="rect">
            <a:avLst/>
          </a:prstGeom>
          <a:solidFill>
            <a:srgbClr val="F9CB9C"/>
          </a:solidFill>
          <a:ln w="19050" cap="flat">
            <a:solidFill>
              <a:srgbClr val="FF9900"/>
            </a:solidFill>
            <a:prstDash val="solid"/>
            <a:round/>
            <a:headEnd type="none" w="med" len="med"/>
            <a:tailEnd type="none" w="med" len="med"/>
          </a:ln>
        </p:spPr>
        <p:txBody>
          <a:bodyPr lIns="91425" tIns="91425" rIns="91425" bIns="91425" anchor="ctr" anchorCtr="0">
            <a:noAutofit/>
          </a:bodyPr>
          <a:lstStyle/>
          <a:p>
            <a:pPr lvl="0" algn="ctr" rtl="0">
              <a:buNone/>
            </a:pPr>
            <a:r>
              <a:rPr lang="en" sz="3000" b="1" dirty="0"/>
              <a:t>Making Student Thinking Visible</a:t>
            </a:r>
          </a:p>
          <a:p>
            <a:pPr lvl="0" algn="ctr" rtl="0">
              <a:buNone/>
            </a:pPr>
            <a:r>
              <a:rPr lang="en" sz="2400" dirty="0"/>
              <a:t>(students’ work </a:t>
            </a:r>
            <a:r>
              <a:rPr lang="en" sz="3000" dirty="0"/>
              <a:t>+</a:t>
            </a:r>
            <a:r>
              <a:rPr lang="en" sz="2400" dirty="0"/>
              <a:t> students at work)</a:t>
            </a:r>
          </a:p>
        </p:txBody>
      </p:sp>
      <p:cxnSp>
        <p:nvCxnSpPr>
          <p:cNvPr id="72" name="Shape 72"/>
          <p:cNvCxnSpPr>
            <a:endCxn id="76" idx="0"/>
          </p:cNvCxnSpPr>
          <p:nvPr/>
        </p:nvCxnSpPr>
        <p:spPr>
          <a:xfrm flipH="1">
            <a:off x="2835300" y="2464200"/>
            <a:ext cx="290875" cy="442188"/>
          </a:xfrm>
          <a:prstGeom prst="straightConnector1">
            <a:avLst/>
          </a:prstGeom>
          <a:noFill/>
          <a:ln w="38100" cap="flat">
            <a:solidFill>
              <a:schemeClr val="dk2"/>
            </a:solidFill>
            <a:prstDash val="solid"/>
            <a:round/>
            <a:headEnd type="none" w="lg" len="lg"/>
            <a:tailEnd type="triangle" w="lg" len="lg"/>
          </a:ln>
        </p:spPr>
      </p:cxnSp>
      <p:cxnSp>
        <p:nvCxnSpPr>
          <p:cNvPr id="73" name="Shape 73"/>
          <p:cNvCxnSpPr/>
          <p:nvPr/>
        </p:nvCxnSpPr>
        <p:spPr>
          <a:xfrm>
            <a:off x="5642725" y="2525525"/>
            <a:ext cx="178756" cy="380862"/>
          </a:xfrm>
          <a:prstGeom prst="straightConnector1">
            <a:avLst/>
          </a:prstGeom>
          <a:noFill/>
          <a:ln w="38100" cap="flat">
            <a:solidFill>
              <a:schemeClr val="dk2"/>
            </a:solidFill>
            <a:prstDash val="solid"/>
            <a:round/>
            <a:headEnd type="none" w="lg" len="lg"/>
            <a:tailEnd type="triangle" w="lg" len="lg"/>
          </a:ln>
        </p:spPr>
      </p:cxnSp>
      <p:sp>
        <p:nvSpPr>
          <p:cNvPr id="74" name="Shape 74"/>
          <p:cNvSpPr txBox="1"/>
          <p:nvPr/>
        </p:nvSpPr>
        <p:spPr>
          <a:xfrm>
            <a:off x="2207925" y="2569187"/>
            <a:ext cx="781500" cy="337200"/>
          </a:xfrm>
          <a:prstGeom prst="rect">
            <a:avLst/>
          </a:prstGeom>
        </p:spPr>
        <p:txBody>
          <a:bodyPr lIns="91425" tIns="91425" rIns="91425" bIns="91425" anchor="t" anchorCtr="0">
            <a:noAutofit/>
          </a:bodyPr>
          <a:lstStyle/>
          <a:p>
            <a:pPr lvl="0" rtl="0">
              <a:buNone/>
            </a:pPr>
            <a:r>
              <a:rPr lang="en" b="1" dirty="0"/>
              <a:t>WHAT</a:t>
            </a:r>
          </a:p>
        </p:txBody>
      </p:sp>
      <p:sp>
        <p:nvSpPr>
          <p:cNvPr id="75" name="Shape 75"/>
          <p:cNvSpPr txBox="1"/>
          <p:nvPr/>
        </p:nvSpPr>
        <p:spPr>
          <a:xfrm>
            <a:off x="5910325" y="2579000"/>
            <a:ext cx="803867" cy="327387"/>
          </a:xfrm>
          <a:prstGeom prst="rect">
            <a:avLst/>
          </a:prstGeom>
        </p:spPr>
        <p:txBody>
          <a:bodyPr lIns="91425" tIns="91425" rIns="91425" bIns="91425" anchor="t" anchorCtr="0">
            <a:noAutofit/>
          </a:bodyPr>
          <a:lstStyle/>
          <a:p>
            <a:pPr lvl="0" rtl="0">
              <a:buNone/>
            </a:pPr>
            <a:r>
              <a:rPr lang="en" b="1" dirty="0"/>
              <a:t>HOW</a:t>
            </a:r>
          </a:p>
        </p:txBody>
      </p:sp>
      <p:sp>
        <p:nvSpPr>
          <p:cNvPr id="76" name="Shape 76"/>
          <p:cNvSpPr/>
          <p:nvPr/>
        </p:nvSpPr>
        <p:spPr>
          <a:xfrm>
            <a:off x="1557900" y="2906388"/>
            <a:ext cx="2554799" cy="648612"/>
          </a:xfrm>
          <a:prstGeom prst="ellipse">
            <a:avLst/>
          </a:prstGeom>
          <a:solidFill>
            <a:srgbClr val="B4A7D6"/>
          </a:solidFill>
          <a:ln w="19050" cap="flat">
            <a:solidFill>
              <a:srgbClr val="8E7CC3"/>
            </a:solidFill>
            <a:prstDash val="solid"/>
            <a:round/>
            <a:headEnd type="none" w="med" len="med"/>
            <a:tailEnd type="none" w="med" len="med"/>
          </a:ln>
        </p:spPr>
        <p:txBody>
          <a:bodyPr lIns="91425" tIns="91425" rIns="91425" bIns="91425" anchor="ctr" anchorCtr="0">
            <a:noAutofit/>
          </a:bodyPr>
          <a:lstStyle/>
          <a:p>
            <a:pPr lvl="0" algn="ctr" rtl="0">
              <a:buNone/>
            </a:pPr>
            <a:r>
              <a:rPr lang="en" sz="1800" dirty="0"/>
              <a:t>Curriculum</a:t>
            </a:r>
          </a:p>
        </p:txBody>
      </p:sp>
      <p:sp>
        <p:nvSpPr>
          <p:cNvPr id="77" name="Shape 77"/>
          <p:cNvSpPr/>
          <p:nvPr/>
        </p:nvSpPr>
        <p:spPr>
          <a:xfrm>
            <a:off x="4933475" y="2906387"/>
            <a:ext cx="3251804" cy="805863"/>
          </a:xfrm>
          <a:prstGeom prst="ellipse">
            <a:avLst/>
          </a:prstGeom>
          <a:solidFill>
            <a:srgbClr val="B4A7D6"/>
          </a:solidFill>
          <a:ln w="19050" cap="flat">
            <a:solidFill>
              <a:srgbClr val="8E7CC3"/>
            </a:solidFill>
            <a:prstDash val="solid"/>
            <a:round/>
            <a:headEnd type="none" w="med" len="med"/>
            <a:tailEnd type="none" w="med" len="med"/>
          </a:ln>
        </p:spPr>
        <p:txBody>
          <a:bodyPr lIns="91425" tIns="91425" rIns="91425" bIns="91425" anchor="ctr" anchorCtr="0">
            <a:noAutofit/>
          </a:bodyPr>
          <a:lstStyle/>
          <a:p>
            <a:pPr lvl="0" algn="ctr" rtl="0">
              <a:buNone/>
            </a:pPr>
            <a:r>
              <a:rPr lang="en" sz="1800" dirty="0"/>
              <a:t>Effective </a:t>
            </a:r>
            <a:r>
              <a:rPr lang="en" sz="1800" dirty="0" smtClean="0"/>
              <a:t>Guides</a:t>
            </a:r>
            <a:r>
              <a:rPr lang="en-US" sz="1800" dirty="0" smtClean="0"/>
              <a:t>/TIPS4RM/</a:t>
            </a:r>
            <a:r>
              <a:rPr lang="en-US" sz="1800" dirty="0" err="1" smtClean="0"/>
              <a:t>Edugains</a:t>
            </a:r>
            <a:endParaRPr lang="en" sz="1800" dirty="0"/>
          </a:p>
        </p:txBody>
      </p:sp>
      <p:sp>
        <p:nvSpPr>
          <p:cNvPr id="78" name="Shape 78"/>
          <p:cNvSpPr txBox="1"/>
          <p:nvPr/>
        </p:nvSpPr>
        <p:spPr>
          <a:xfrm>
            <a:off x="1386075" y="3712250"/>
            <a:ext cx="6623700" cy="1084800"/>
          </a:xfrm>
          <a:prstGeom prst="rect">
            <a:avLst/>
          </a:prstGeom>
          <a:solidFill>
            <a:srgbClr val="F9CB9C"/>
          </a:solidFill>
          <a:ln w="9525" cap="flat">
            <a:solidFill>
              <a:srgbClr val="F6B26B"/>
            </a:solidFill>
            <a:prstDash val="solid"/>
            <a:round/>
            <a:headEnd type="none" w="med" len="med"/>
            <a:tailEnd type="none" w="med" len="med"/>
          </a:ln>
        </p:spPr>
        <p:txBody>
          <a:bodyPr lIns="91425" tIns="91425" rIns="91425" bIns="91425" anchor="t" anchorCtr="0">
            <a:noAutofit/>
          </a:bodyPr>
          <a:lstStyle/>
          <a:p>
            <a:pPr lvl="0" algn="ctr" rtl="0">
              <a:buNone/>
            </a:pPr>
            <a:r>
              <a:rPr lang="en" sz="3000" b="1" dirty="0"/>
              <a:t>How Do Teachers Respond to Move Students Forward?</a:t>
            </a:r>
          </a:p>
        </p:txBody>
      </p:sp>
      <p:sp>
        <p:nvSpPr>
          <p:cNvPr id="79" name="Shape 79"/>
          <p:cNvSpPr/>
          <p:nvPr/>
        </p:nvSpPr>
        <p:spPr>
          <a:xfrm rot="-1524051">
            <a:off x="1399242" y="1108135"/>
            <a:ext cx="7722296" cy="4893732"/>
          </a:xfrm>
          <a:prstGeom prst="irregularSeal1">
            <a:avLst/>
          </a:prstGeom>
          <a:solidFill>
            <a:srgbClr val="FFFF00"/>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ctr">
              <a:buNone/>
            </a:pPr>
            <a:r>
              <a:rPr lang="en" sz="3000" b="1" dirty="0"/>
              <a:t>Content Knowledge for Teaching and Learning Mathematics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4453090" y="48267"/>
            <a:ext cx="4639619" cy="6857999"/>
          </a:xfrm>
          <a:prstGeom prst="rect">
            <a:avLst/>
          </a:prstGeom>
          <a:blipFill>
            <a:blip r:embed="rId3"/>
            <a:stretch>
              <a:fillRect/>
            </a:stretch>
          </a:blipFill>
          <a:ln>
            <a:noFill/>
          </a:ln>
        </p:spPr>
      </p:sp>
      <p:sp>
        <p:nvSpPr>
          <p:cNvPr id="112" name="Shape 112"/>
          <p:cNvSpPr/>
          <p:nvPr/>
        </p:nvSpPr>
        <p:spPr>
          <a:xfrm>
            <a:off x="1" y="1727432"/>
            <a:ext cx="4367025" cy="4428567"/>
          </a:xfrm>
          <a:prstGeom prst="rect">
            <a:avLst/>
          </a:prstGeom>
          <a:blipFill>
            <a:blip r:embed="rId4"/>
            <a:stretch>
              <a:fillRect/>
            </a:stretch>
          </a:blipFill>
          <a:ln>
            <a:noFill/>
          </a:ln>
        </p:spPr>
      </p:sp>
      <p:sp>
        <p:nvSpPr>
          <p:cNvPr id="113" name="Shape 113"/>
          <p:cNvSpPr txBox="1"/>
          <p:nvPr/>
        </p:nvSpPr>
        <p:spPr>
          <a:xfrm>
            <a:off x="301501" y="201001"/>
            <a:ext cx="3762599" cy="1213999"/>
          </a:xfrm>
          <a:prstGeom prst="rect">
            <a:avLst/>
          </a:prstGeom>
        </p:spPr>
        <p:txBody>
          <a:bodyPr lIns="91425" tIns="91425" rIns="91425" bIns="91425" anchor="t" anchorCtr="0">
            <a:noAutofit/>
          </a:bodyPr>
          <a:lstStyle/>
          <a:p>
            <a:pPr>
              <a:buNone/>
            </a:pPr>
            <a:r>
              <a:rPr lang="en" sz="3200" b="1" dirty="0">
                <a:solidFill>
                  <a:srgbClr val="6AA84F"/>
                </a:solidFill>
              </a:rPr>
              <a:t>What’s the plan?</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4453090" y="48267"/>
            <a:ext cx="4639619" cy="6857999"/>
          </a:xfrm>
          <a:prstGeom prst="rect">
            <a:avLst/>
          </a:prstGeom>
          <a:blipFill>
            <a:blip r:embed="rId3"/>
            <a:stretch>
              <a:fillRect/>
            </a:stretch>
          </a:blipFill>
          <a:ln>
            <a:noFill/>
          </a:ln>
        </p:spPr>
      </p:sp>
      <p:sp>
        <p:nvSpPr>
          <p:cNvPr id="112" name="Shape 112"/>
          <p:cNvSpPr/>
          <p:nvPr/>
        </p:nvSpPr>
        <p:spPr>
          <a:xfrm>
            <a:off x="0" y="1727432"/>
            <a:ext cx="4367025" cy="4428567"/>
          </a:xfrm>
          <a:prstGeom prst="rect">
            <a:avLst/>
          </a:prstGeom>
          <a:blipFill>
            <a:blip r:embed="rId4"/>
            <a:stretch>
              <a:fillRect/>
            </a:stretch>
          </a:blipFill>
          <a:ln>
            <a:noFill/>
          </a:ln>
        </p:spPr>
      </p:sp>
      <p:sp>
        <p:nvSpPr>
          <p:cNvPr id="113" name="Shape 113"/>
          <p:cNvSpPr txBox="1"/>
          <p:nvPr/>
        </p:nvSpPr>
        <p:spPr>
          <a:xfrm>
            <a:off x="301501" y="201001"/>
            <a:ext cx="3762599" cy="1213999"/>
          </a:xfrm>
          <a:prstGeom prst="rect">
            <a:avLst/>
          </a:prstGeom>
        </p:spPr>
        <p:txBody>
          <a:bodyPr lIns="91425" tIns="91425" rIns="91425" bIns="91425" anchor="t" anchorCtr="0">
            <a:noAutofit/>
          </a:bodyPr>
          <a:lstStyle/>
          <a:p>
            <a:pPr>
              <a:buNone/>
            </a:pPr>
            <a:r>
              <a:rPr lang="en" sz="3200" b="1" dirty="0">
                <a:solidFill>
                  <a:srgbClr val="6AA84F"/>
                </a:solidFill>
              </a:rPr>
              <a:t>What’s the plan?</a:t>
            </a:r>
          </a:p>
        </p:txBody>
      </p:sp>
      <p:sp>
        <p:nvSpPr>
          <p:cNvPr id="2" name="Oval 1"/>
          <p:cNvSpPr/>
          <p:nvPr/>
        </p:nvSpPr>
        <p:spPr>
          <a:xfrm>
            <a:off x="1905000" y="4910667"/>
            <a:ext cx="860778" cy="493889"/>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650098"/>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921000" y="2197100"/>
            <a:ext cx="3289300" cy="2463800"/>
          </a:xfrm>
          <a:prstGeom prst="rect">
            <a:avLst/>
          </a:prstGeom>
        </p:spPr>
      </p:pic>
    </p:spTree>
    <p:extLst>
      <p:ext uri="{BB962C8B-B14F-4D97-AF65-F5344CB8AC3E}">
        <p14:creationId xmlns:p14="http://schemas.microsoft.com/office/powerpoint/2010/main" val="247149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p:nvPr/>
        </p:nvSpPr>
        <p:spPr>
          <a:xfrm>
            <a:off x="1" y="1727432"/>
            <a:ext cx="4367025" cy="4428567"/>
          </a:xfrm>
          <a:prstGeom prst="rect">
            <a:avLst/>
          </a:prstGeom>
          <a:blipFill>
            <a:blip r:embed="rId3"/>
            <a:stretch>
              <a:fillRect/>
            </a:stretch>
          </a:blipFill>
          <a:ln>
            <a:noFill/>
          </a:ln>
        </p:spPr>
      </p:sp>
      <p:sp>
        <p:nvSpPr>
          <p:cNvPr id="113" name="Shape 113"/>
          <p:cNvSpPr txBox="1"/>
          <p:nvPr/>
        </p:nvSpPr>
        <p:spPr>
          <a:xfrm>
            <a:off x="301501" y="201001"/>
            <a:ext cx="3762599" cy="1213999"/>
          </a:xfrm>
          <a:prstGeom prst="rect">
            <a:avLst/>
          </a:prstGeom>
        </p:spPr>
        <p:txBody>
          <a:bodyPr lIns="91425" tIns="91425" rIns="91425" bIns="91425" anchor="t" anchorCtr="0">
            <a:noAutofit/>
          </a:bodyPr>
          <a:lstStyle/>
          <a:p>
            <a:pPr>
              <a:buNone/>
            </a:pPr>
            <a:r>
              <a:rPr lang="en" sz="3200" b="1" dirty="0">
                <a:solidFill>
                  <a:srgbClr val="6AA84F"/>
                </a:solidFill>
              </a:rPr>
              <a:t>What’s the plan?</a:t>
            </a:r>
          </a:p>
        </p:txBody>
      </p:sp>
      <p:sp>
        <p:nvSpPr>
          <p:cNvPr id="5" name="Oval 4"/>
          <p:cNvSpPr/>
          <p:nvPr/>
        </p:nvSpPr>
        <p:spPr>
          <a:xfrm>
            <a:off x="1905000" y="3711223"/>
            <a:ext cx="860778" cy="493889"/>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guid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106" y="201001"/>
            <a:ext cx="4835893" cy="6279444"/>
          </a:xfrm>
          <a:prstGeom prst="rect">
            <a:avLst/>
          </a:prstGeom>
        </p:spPr>
      </p:pic>
    </p:spTree>
    <p:extLst>
      <p:ext uri="{BB962C8B-B14F-4D97-AF65-F5344CB8AC3E}">
        <p14:creationId xmlns:p14="http://schemas.microsoft.com/office/powerpoint/2010/main" val="918282061"/>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p:nvPr/>
        </p:nvSpPr>
        <p:spPr>
          <a:xfrm>
            <a:off x="0" y="1727432"/>
            <a:ext cx="4367025" cy="4428567"/>
          </a:xfrm>
          <a:prstGeom prst="rect">
            <a:avLst/>
          </a:prstGeom>
          <a:blipFill>
            <a:blip r:embed="rId3"/>
            <a:stretch>
              <a:fillRect/>
            </a:stretch>
          </a:blipFill>
          <a:ln>
            <a:noFill/>
          </a:ln>
        </p:spPr>
      </p:sp>
      <p:sp>
        <p:nvSpPr>
          <p:cNvPr id="113" name="Shape 113"/>
          <p:cNvSpPr txBox="1"/>
          <p:nvPr/>
        </p:nvSpPr>
        <p:spPr>
          <a:xfrm>
            <a:off x="301501" y="201001"/>
            <a:ext cx="3762599" cy="1213999"/>
          </a:xfrm>
          <a:prstGeom prst="rect">
            <a:avLst/>
          </a:prstGeom>
        </p:spPr>
        <p:txBody>
          <a:bodyPr lIns="91425" tIns="91425" rIns="91425" bIns="91425" anchor="t" anchorCtr="0">
            <a:noAutofit/>
          </a:bodyPr>
          <a:lstStyle/>
          <a:p>
            <a:pPr>
              <a:buNone/>
            </a:pPr>
            <a:r>
              <a:rPr lang="en" sz="3200" b="1" dirty="0">
                <a:solidFill>
                  <a:srgbClr val="6AA84F"/>
                </a:solidFill>
              </a:rPr>
              <a:t>What’s the plan?</a:t>
            </a:r>
          </a:p>
        </p:txBody>
      </p:sp>
      <p:sp>
        <p:nvSpPr>
          <p:cNvPr id="2" name="Oval 1"/>
          <p:cNvSpPr/>
          <p:nvPr/>
        </p:nvSpPr>
        <p:spPr>
          <a:xfrm>
            <a:off x="1905000" y="4515556"/>
            <a:ext cx="860778" cy="493889"/>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05178" y="4914900"/>
            <a:ext cx="860778" cy="493889"/>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E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379" y="338667"/>
            <a:ext cx="4652621" cy="5940778"/>
          </a:xfrm>
          <a:prstGeom prst="rect">
            <a:avLst/>
          </a:prstGeom>
        </p:spPr>
      </p:pic>
    </p:spTree>
    <p:extLst>
      <p:ext uri="{BB962C8B-B14F-4D97-AF65-F5344CB8AC3E}">
        <p14:creationId xmlns:p14="http://schemas.microsoft.com/office/powerpoint/2010/main" val="1730647572"/>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44"/>
            <a:ext cx="8229600" cy="649499"/>
          </a:xfrm>
          <a:prstGeom prst="rect">
            <a:avLst/>
          </a:prstGeom>
        </p:spPr>
        <p:txBody>
          <a:bodyPr lIns="91425" tIns="91425" rIns="91425" bIns="91425" anchor="b" anchorCtr="0">
            <a:noAutofit/>
          </a:bodyPr>
          <a:lstStyle/>
          <a:p>
            <a:pPr lvl="0" rtl="0">
              <a:buNone/>
            </a:pPr>
            <a:r>
              <a:rPr lang="en"/>
              <a:t>Direction for Math in Halton</a:t>
            </a:r>
          </a:p>
        </p:txBody>
      </p:sp>
      <p:sp>
        <p:nvSpPr>
          <p:cNvPr id="70" name="Shape 70"/>
          <p:cNvSpPr txBox="1">
            <a:spLocks noGrp="1"/>
          </p:cNvSpPr>
          <p:nvPr>
            <p:ph type="body" idx="1"/>
          </p:nvPr>
        </p:nvSpPr>
        <p:spPr>
          <a:xfrm>
            <a:off x="722925" y="804789"/>
            <a:ext cx="8229600" cy="5108061"/>
          </a:xfrm>
          <a:prstGeom prst="rect">
            <a:avLst/>
          </a:prstGeom>
        </p:spPr>
        <p:txBody>
          <a:bodyPr lIns="91425" tIns="91425" rIns="91425" bIns="91425" anchor="t" anchorCtr="0">
            <a:noAutofit/>
          </a:bodyPr>
          <a:lstStyle/>
          <a:p>
            <a:pPr lvl="0" rtl="0">
              <a:lnSpc>
                <a:spcPct val="115000"/>
              </a:lnSpc>
              <a:spcBef>
                <a:spcPts val="0"/>
              </a:spcBef>
              <a:buNone/>
            </a:pPr>
            <a:r>
              <a:rPr lang="en" sz="2400" dirty="0"/>
              <a:t>How do we assess </a:t>
            </a:r>
            <a:r>
              <a:rPr lang="en" sz="2400" i="1" dirty="0"/>
              <a:t>for</a:t>
            </a:r>
            <a:r>
              <a:rPr lang="en" sz="2400" dirty="0"/>
              <a:t> learning in math?</a:t>
            </a:r>
          </a:p>
          <a:p>
            <a:endParaRPr lang="en" sz="2400" dirty="0"/>
          </a:p>
          <a:p>
            <a:endParaRPr lang="en" sz="2400" dirty="0"/>
          </a:p>
          <a:p>
            <a:endParaRPr lang="en" sz="2400" dirty="0"/>
          </a:p>
          <a:p>
            <a:endParaRPr lang="en" sz="2400" dirty="0"/>
          </a:p>
          <a:p>
            <a:endParaRPr lang="en" sz="2400" dirty="0"/>
          </a:p>
          <a:p>
            <a:endParaRPr lang="en" sz="2400" dirty="0"/>
          </a:p>
          <a:p>
            <a:endParaRPr lang="en" sz="2400" dirty="0"/>
          </a:p>
          <a:p>
            <a:pPr lvl="0" algn="ctr" rtl="0">
              <a:lnSpc>
                <a:spcPct val="115000"/>
              </a:lnSpc>
              <a:spcBef>
                <a:spcPts val="0"/>
              </a:spcBef>
              <a:buNone/>
            </a:pPr>
            <a:endParaRPr lang="en-US" b="1" dirty="0" smtClean="0"/>
          </a:p>
          <a:p>
            <a:pPr lvl="0" algn="ctr" rtl="0">
              <a:lnSpc>
                <a:spcPct val="115000"/>
              </a:lnSpc>
              <a:spcBef>
                <a:spcPts val="0"/>
              </a:spcBef>
              <a:buNone/>
            </a:pPr>
            <a:r>
              <a:rPr lang="en" b="1" dirty="0" smtClean="0"/>
              <a:t>Do </a:t>
            </a:r>
            <a:r>
              <a:rPr lang="en" b="1" dirty="0"/>
              <a:t>we believe that all students can be successful in mathematics?</a:t>
            </a:r>
          </a:p>
          <a:p>
            <a:endParaRPr lang="en" b="1" dirty="0"/>
          </a:p>
          <a:p>
            <a:endParaRPr lang="en" b="1" dirty="0"/>
          </a:p>
        </p:txBody>
      </p:sp>
      <p:sp>
        <p:nvSpPr>
          <p:cNvPr id="71" name="Shape 71"/>
          <p:cNvSpPr/>
          <p:nvPr/>
        </p:nvSpPr>
        <p:spPr>
          <a:xfrm>
            <a:off x="1465375" y="1484925"/>
            <a:ext cx="6623700" cy="1020899"/>
          </a:xfrm>
          <a:prstGeom prst="rect">
            <a:avLst/>
          </a:prstGeom>
          <a:solidFill>
            <a:srgbClr val="F9CB9C"/>
          </a:solidFill>
          <a:ln w="19050" cap="flat">
            <a:solidFill>
              <a:srgbClr val="FF9900"/>
            </a:solidFill>
            <a:prstDash val="solid"/>
            <a:round/>
            <a:headEnd type="none" w="med" len="med"/>
            <a:tailEnd type="none" w="med" len="med"/>
          </a:ln>
        </p:spPr>
        <p:txBody>
          <a:bodyPr lIns="91425" tIns="91425" rIns="91425" bIns="91425" anchor="ctr" anchorCtr="0">
            <a:noAutofit/>
          </a:bodyPr>
          <a:lstStyle/>
          <a:p>
            <a:pPr lvl="0" algn="ctr" rtl="0">
              <a:buNone/>
            </a:pPr>
            <a:r>
              <a:rPr lang="en" sz="3000" b="1" dirty="0"/>
              <a:t>Making Student Thinking Visible</a:t>
            </a:r>
          </a:p>
          <a:p>
            <a:pPr lvl="0" algn="ctr" rtl="0">
              <a:buNone/>
            </a:pPr>
            <a:r>
              <a:rPr lang="en" sz="2400" dirty="0"/>
              <a:t>(students’ work </a:t>
            </a:r>
            <a:r>
              <a:rPr lang="en" sz="3000" dirty="0"/>
              <a:t>+</a:t>
            </a:r>
            <a:r>
              <a:rPr lang="en" sz="2400" dirty="0"/>
              <a:t> students at work)</a:t>
            </a:r>
          </a:p>
        </p:txBody>
      </p:sp>
      <p:cxnSp>
        <p:nvCxnSpPr>
          <p:cNvPr id="72" name="Shape 72"/>
          <p:cNvCxnSpPr>
            <a:endCxn id="76" idx="0"/>
          </p:cNvCxnSpPr>
          <p:nvPr/>
        </p:nvCxnSpPr>
        <p:spPr>
          <a:xfrm flipH="1">
            <a:off x="2835300" y="2464200"/>
            <a:ext cx="290875" cy="442188"/>
          </a:xfrm>
          <a:prstGeom prst="straightConnector1">
            <a:avLst/>
          </a:prstGeom>
          <a:noFill/>
          <a:ln w="38100" cap="flat">
            <a:solidFill>
              <a:schemeClr val="dk2"/>
            </a:solidFill>
            <a:prstDash val="solid"/>
            <a:round/>
            <a:headEnd type="none" w="lg" len="lg"/>
            <a:tailEnd type="triangle" w="lg" len="lg"/>
          </a:ln>
        </p:spPr>
      </p:cxnSp>
      <p:cxnSp>
        <p:nvCxnSpPr>
          <p:cNvPr id="73" name="Shape 73"/>
          <p:cNvCxnSpPr/>
          <p:nvPr/>
        </p:nvCxnSpPr>
        <p:spPr>
          <a:xfrm>
            <a:off x="5642725" y="2525525"/>
            <a:ext cx="178756" cy="380862"/>
          </a:xfrm>
          <a:prstGeom prst="straightConnector1">
            <a:avLst/>
          </a:prstGeom>
          <a:noFill/>
          <a:ln w="38100" cap="flat">
            <a:solidFill>
              <a:schemeClr val="dk2"/>
            </a:solidFill>
            <a:prstDash val="solid"/>
            <a:round/>
            <a:headEnd type="none" w="lg" len="lg"/>
            <a:tailEnd type="triangle" w="lg" len="lg"/>
          </a:ln>
        </p:spPr>
      </p:cxnSp>
      <p:sp>
        <p:nvSpPr>
          <p:cNvPr id="74" name="Shape 74"/>
          <p:cNvSpPr txBox="1"/>
          <p:nvPr/>
        </p:nvSpPr>
        <p:spPr>
          <a:xfrm>
            <a:off x="2207925" y="2569187"/>
            <a:ext cx="781500" cy="337200"/>
          </a:xfrm>
          <a:prstGeom prst="rect">
            <a:avLst/>
          </a:prstGeom>
        </p:spPr>
        <p:txBody>
          <a:bodyPr lIns="91425" tIns="91425" rIns="91425" bIns="91425" anchor="t" anchorCtr="0">
            <a:noAutofit/>
          </a:bodyPr>
          <a:lstStyle/>
          <a:p>
            <a:pPr lvl="0" rtl="0">
              <a:buNone/>
            </a:pPr>
            <a:r>
              <a:rPr lang="en" b="1" dirty="0"/>
              <a:t>WHAT</a:t>
            </a:r>
          </a:p>
        </p:txBody>
      </p:sp>
      <p:sp>
        <p:nvSpPr>
          <p:cNvPr id="75" name="Shape 75"/>
          <p:cNvSpPr txBox="1"/>
          <p:nvPr/>
        </p:nvSpPr>
        <p:spPr>
          <a:xfrm>
            <a:off x="5910325" y="2579000"/>
            <a:ext cx="803867" cy="327387"/>
          </a:xfrm>
          <a:prstGeom prst="rect">
            <a:avLst/>
          </a:prstGeom>
        </p:spPr>
        <p:txBody>
          <a:bodyPr lIns="91425" tIns="91425" rIns="91425" bIns="91425" anchor="t" anchorCtr="0">
            <a:noAutofit/>
          </a:bodyPr>
          <a:lstStyle/>
          <a:p>
            <a:pPr lvl="0" rtl="0">
              <a:buNone/>
            </a:pPr>
            <a:r>
              <a:rPr lang="en" b="1" dirty="0"/>
              <a:t>HOW</a:t>
            </a:r>
          </a:p>
        </p:txBody>
      </p:sp>
      <p:sp>
        <p:nvSpPr>
          <p:cNvPr id="76" name="Shape 76"/>
          <p:cNvSpPr/>
          <p:nvPr/>
        </p:nvSpPr>
        <p:spPr>
          <a:xfrm>
            <a:off x="1557900" y="2906388"/>
            <a:ext cx="2554799" cy="648612"/>
          </a:xfrm>
          <a:prstGeom prst="ellipse">
            <a:avLst/>
          </a:prstGeom>
          <a:solidFill>
            <a:srgbClr val="B4A7D6"/>
          </a:solidFill>
          <a:ln w="19050" cap="flat">
            <a:solidFill>
              <a:srgbClr val="8E7CC3"/>
            </a:solidFill>
            <a:prstDash val="solid"/>
            <a:round/>
            <a:headEnd type="none" w="med" len="med"/>
            <a:tailEnd type="none" w="med" len="med"/>
          </a:ln>
        </p:spPr>
        <p:txBody>
          <a:bodyPr lIns="91425" tIns="91425" rIns="91425" bIns="91425" anchor="ctr" anchorCtr="0">
            <a:noAutofit/>
          </a:bodyPr>
          <a:lstStyle/>
          <a:p>
            <a:pPr lvl="0" algn="ctr" rtl="0">
              <a:buNone/>
            </a:pPr>
            <a:r>
              <a:rPr lang="en" sz="1800" dirty="0"/>
              <a:t>Curriculum</a:t>
            </a:r>
          </a:p>
        </p:txBody>
      </p:sp>
      <p:sp>
        <p:nvSpPr>
          <p:cNvPr id="77" name="Shape 77"/>
          <p:cNvSpPr/>
          <p:nvPr/>
        </p:nvSpPr>
        <p:spPr>
          <a:xfrm>
            <a:off x="4933475" y="2906387"/>
            <a:ext cx="3251804" cy="805863"/>
          </a:xfrm>
          <a:prstGeom prst="ellipse">
            <a:avLst/>
          </a:prstGeom>
          <a:solidFill>
            <a:srgbClr val="B4A7D6"/>
          </a:solidFill>
          <a:ln w="19050" cap="flat">
            <a:solidFill>
              <a:srgbClr val="8E7CC3"/>
            </a:solidFill>
            <a:prstDash val="solid"/>
            <a:round/>
            <a:headEnd type="none" w="med" len="med"/>
            <a:tailEnd type="none" w="med" len="med"/>
          </a:ln>
        </p:spPr>
        <p:txBody>
          <a:bodyPr lIns="91425" tIns="91425" rIns="91425" bIns="91425" anchor="ctr" anchorCtr="0">
            <a:noAutofit/>
          </a:bodyPr>
          <a:lstStyle/>
          <a:p>
            <a:pPr lvl="0" algn="ctr" rtl="0">
              <a:buNone/>
            </a:pPr>
            <a:r>
              <a:rPr lang="en" sz="1800" dirty="0"/>
              <a:t>Effective </a:t>
            </a:r>
            <a:r>
              <a:rPr lang="en" sz="1800" dirty="0" smtClean="0"/>
              <a:t>Guides</a:t>
            </a:r>
            <a:r>
              <a:rPr lang="en-US" sz="1800" dirty="0" smtClean="0"/>
              <a:t>/TIPS4RM/</a:t>
            </a:r>
            <a:r>
              <a:rPr lang="en-US" sz="1800" dirty="0" err="1" smtClean="0"/>
              <a:t>Edugains</a:t>
            </a:r>
            <a:endParaRPr lang="en" sz="1800" dirty="0"/>
          </a:p>
        </p:txBody>
      </p:sp>
      <p:sp>
        <p:nvSpPr>
          <p:cNvPr id="78" name="Shape 78"/>
          <p:cNvSpPr txBox="1"/>
          <p:nvPr/>
        </p:nvSpPr>
        <p:spPr>
          <a:xfrm>
            <a:off x="1386075" y="3712250"/>
            <a:ext cx="6623700" cy="1084800"/>
          </a:xfrm>
          <a:prstGeom prst="rect">
            <a:avLst/>
          </a:prstGeom>
          <a:solidFill>
            <a:srgbClr val="F9CB9C"/>
          </a:solidFill>
          <a:ln w="9525" cap="flat">
            <a:solidFill>
              <a:srgbClr val="F6B26B"/>
            </a:solidFill>
            <a:prstDash val="solid"/>
            <a:round/>
            <a:headEnd type="none" w="med" len="med"/>
            <a:tailEnd type="none" w="med" len="med"/>
          </a:ln>
        </p:spPr>
        <p:txBody>
          <a:bodyPr lIns="91425" tIns="91425" rIns="91425" bIns="91425" anchor="t" anchorCtr="0">
            <a:noAutofit/>
          </a:bodyPr>
          <a:lstStyle/>
          <a:p>
            <a:pPr lvl="0" algn="ctr" rtl="0">
              <a:buNone/>
            </a:pPr>
            <a:r>
              <a:rPr lang="en" sz="3000" b="1" dirty="0"/>
              <a:t>How Do Teachers Respond to Move Students Forward?</a:t>
            </a:r>
          </a:p>
        </p:txBody>
      </p:sp>
    </p:spTree>
    <p:extLst>
      <p:ext uri="{BB962C8B-B14F-4D97-AF65-F5344CB8AC3E}">
        <p14:creationId xmlns:p14="http://schemas.microsoft.com/office/powerpoint/2010/main" val="62095962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251468" y="274637"/>
            <a:ext cx="8700788" cy="1143200"/>
          </a:xfrm>
          <a:prstGeom prst="rect">
            <a:avLst/>
          </a:prstGeom>
        </p:spPr>
        <p:txBody>
          <a:bodyPr lIns="91425" tIns="91425" rIns="91425" bIns="91425" anchor="b" anchorCtr="0">
            <a:noAutofit/>
          </a:bodyPr>
          <a:lstStyle/>
          <a:p>
            <a:r>
              <a:rPr lang="en-US" dirty="0" smtClean="0"/>
              <a:t>HDSB </a:t>
            </a:r>
            <a:r>
              <a:rPr lang="en" dirty="0" smtClean="0"/>
              <a:t>Math Initiatives/Inquiries</a:t>
            </a:r>
            <a:r>
              <a:rPr lang="en-US" dirty="0" smtClean="0"/>
              <a:t> (Some)</a:t>
            </a:r>
            <a:endParaRPr lang="en" dirty="0"/>
          </a:p>
        </p:txBody>
      </p:sp>
      <p:sp>
        <p:nvSpPr>
          <p:cNvPr id="129" name="Shape 129"/>
          <p:cNvSpPr txBox="1">
            <a:spLocks noGrp="1"/>
          </p:cNvSpPr>
          <p:nvPr>
            <p:ph type="body" idx="1"/>
          </p:nvPr>
        </p:nvSpPr>
        <p:spPr>
          <a:xfrm>
            <a:off x="4727596" y="1760477"/>
            <a:ext cx="3959204" cy="4962156"/>
          </a:xfrm>
          <a:prstGeom prst="rect">
            <a:avLst/>
          </a:prstGeom>
        </p:spPr>
        <p:txBody>
          <a:bodyPr lIns="91425" tIns="91425" rIns="91425" bIns="91425" anchor="t" anchorCtr="0">
            <a:noAutofit/>
          </a:bodyPr>
          <a:lstStyle/>
          <a:p>
            <a:pPr lvl="0" rtl="0">
              <a:spcBef>
                <a:spcPts val="0"/>
              </a:spcBef>
              <a:spcAft>
                <a:spcPts val="800"/>
              </a:spcAft>
            </a:pPr>
            <a:r>
              <a:rPr lang="en-US" dirty="0" smtClean="0"/>
              <a:t>MYCI </a:t>
            </a:r>
            <a:r>
              <a:rPr lang="en" dirty="0" smtClean="0"/>
              <a:t>(6</a:t>
            </a:r>
            <a:r>
              <a:rPr lang="en" dirty="0"/>
              <a:t>), 7 to </a:t>
            </a:r>
            <a:r>
              <a:rPr lang="en" dirty="0" smtClean="0"/>
              <a:t>10</a:t>
            </a:r>
            <a:endParaRPr lang="en" dirty="0"/>
          </a:p>
          <a:p>
            <a:pPr lvl="0" rtl="0">
              <a:spcBef>
                <a:spcPts val="0"/>
              </a:spcBef>
              <a:spcAft>
                <a:spcPts val="800"/>
              </a:spcAft>
            </a:pPr>
            <a:r>
              <a:rPr lang="en" dirty="0"/>
              <a:t>Collaborating with Congress - 1-3, 4-6, </a:t>
            </a:r>
            <a:r>
              <a:rPr lang="en" dirty="0" smtClean="0"/>
              <a:t>5-7</a:t>
            </a:r>
            <a:endParaRPr lang="en" dirty="0"/>
          </a:p>
          <a:p>
            <a:pPr lvl="0" rtl="0">
              <a:spcBef>
                <a:spcPts val="0"/>
              </a:spcBef>
              <a:spcAft>
                <a:spcPts val="800"/>
              </a:spcAft>
            </a:pPr>
            <a:r>
              <a:rPr lang="en" dirty="0"/>
              <a:t>Mental Math - Primary, </a:t>
            </a:r>
            <a:r>
              <a:rPr lang="en" dirty="0" smtClean="0"/>
              <a:t>Junior</a:t>
            </a:r>
            <a:endParaRPr lang="en" dirty="0"/>
          </a:p>
          <a:p>
            <a:pPr lvl="0" rtl="0">
              <a:spcBef>
                <a:spcPts val="0"/>
              </a:spcBef>
              <a:spcAft>
                <a:spcPts val="800"/>
              </a:spcAft>
            </a:pPr>
            <a:r>
              <a:rPr lang="en" dirty="0"/>
              <a:t>PRIME Patterning &amp; </a:t>
            </a:r>
            <a:r>
              <a:rPr lang="en" dirty="0" smtClean="0"/>
              <a:t>Algebra</a:t>
            </a:r>
            <a:endParaRPr lang="en" dirty="0"/>
          </a:p>
          <a:p>
            <a:pPr>
              <a:spcBef>
                <a:spcPts val="0"/>
              </a:spcBef>
              <a:spcAft>
                <a:spcPts val="800"/>
              </a:spcAft>
            </a:pPr>
            <a:r>
              <a:rPr lang="en" dirty="0"/>
              <a:t>DreamBox</a:t>
            </a:r>
          </a:p>
        </p:txBody>
      </p:sp>
      <p:sp>
        <p:nvSpPr>
          <p:cNvPr id="2" name="TextBox 1"/>
          <p:cNvSpPr txBox="1"/>
          <p:nvPr/>
        </p:nvSpPr>
        <p:spPr>
          <a:xfrm>
            <a:off x="457200" y="2049698"/>
            <a:ext cx="3566286" cy="3970318"/>
          </a:xfrm>
          <a:prstGeom prst="rect">
            <a:avLst/>
          </a:prstGeom>
          <a:noFill/>
        </p:spPr>
        <p:txBody>
          <a:bodyPr wrap="square" rtlCol="0">
            <a:spAutoFit/>
          </a:bodyPr>
          <a:lstStyle/>
          <a:p>
            <a:r>
              <a:rPr lang="en-US" sz="2800" b="1" u="sng" dirty="0" smtClean="0">
                <a:solidFill>
                  <a:srgbClr val="FF0000"/>
                </a:solidFill>
              </a:rPr>
              <a:t>Funding Sources</a:t>
            </a:r>
            <a:r>
              <a:rPr lang="en-US" sz="2800" b="1" dirty="0" smtClean="0">
                <a:solidFill>
                  <a:srgbClr val="FF0000"/>
                </a:solidFill>
              </a:rPr>
              <a:t>:</a:t>
            </a:r>
          </a:p>
          <a:p>
            <a:endParaRPr lang="en-US" sz="2800" b="1" dirty="0">
              <a:solidFill>
                <a:srgbClr val="FF0000"/>
              </a:solidFill>
            </a:endParaRPr>
          </a:p>
          <a:p>
            <a:r>
              <a:rPr lang="en-US" sz="2800" b="1" dirty="0" smtClean="0">
                <a:solidFill>
                  <a:srgbClr val="FF0000"/>
                </a:solidFill>
              </a:rPr>
              <a:t>EPCI</a:t>
            </a:r>
          </a:p>
          <a:p>
            <a:endParaRPr lang="en-US" sz="2800" b="1" dirty="0">
              <a:solidFill>
                <a:srgbClr val="FF0000"/>
              </a:solidFill>
            </a:endParaRPr>
          </a:p>
          <a:p>
            <a:r>
              <a:rPr lang="en-US" sz="2800" b="1" dirty="0" smtClean="0">
                <a:solidFill>
                  <a:srgbClr val="FF0000"/>
                </a:solidFill>
              </a:rPr>
              <a:t>CIL-M</a:t>
            </a:r>
            <a:endParaRPr lang="en-US" sz="2800" b="1" dirty="0">
              <a:solidFill>
                <a:srgbClr val="FF0000"/>
              </a:solidFill>
            </a:endParaRPr>
          </a:p>
          <a:p>
            <a:endParaRPr lang="en-US" sz="2800" b="1" dirty="0">
              <a:solidFill>
                <a:srgbClr val="FF0000"/>
              </a:solidFill>
            </a:endParaRPr>
          </a:p>
          <a:p>
            <a:r>
              <a:rPr lang="en-US" sz="2800" b="1" dirty="0" smtClean="0">
                <a:solidFill>
                  <a:srgbClr val="FF0000"/>
                </a:solidFill>
              </a:rPr>
              <a:t>MYCI</a:t>
            </a:r>
            <a:endParaRPr lang="en-US" sz="2800" b="1" dirty="0">
              <a:solidFill>
                <a:srgbClr val="FF0000"/>
              </a:solidFill>
            </a:endParaRPr>
          </a:p>
          <a:p>
            <a:endParaRPr lang="en-US" sz="2800" b="1" dirty="0">
              <a:solidFill>
                <a:srgbClr val="FF0000"/>
              </a:solidFill>
            </a:endParaRPr>
          </a:p>
          <a:p>
            <a:r>
              <a:rPr lang="en-US" sz="2800" b="1" dirty="0" smtClean="0">
                <a:solidFill>
                  <a:srgbClr val="FF0000"/>
                </a:solidFill>
              </a:rPr>
              <a:t>School Board</a:t>
            </a:r>
            <a:endParaRPr lang="en-US" sz="2800" b="1" dirty="0">
              <a:solidFill>
                <a:srgbClr val="FF0000"/>
              </a:solidFill>
            </a:endParaRPr>
          </a:p>
        </p:txBody>
      </p:sp>
      <p:sp>
        <p:nvSpPr>
          <p:cNvPr id="4" name="Notched Right Arrow 3"/>
          <p:cNvSpPr/>
          <p:nvPr/>
        </p:nvSpPr>
        <p:spPr>
          <a:xfrm>
            <a:off x="2841587" y="2929936"/>
            <a:ext cx="1886009" cy="230119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38307" y="274637"/>
            <a:ext cx="8839095" cy="1143200"/>
          </a:xfrm>
          <a:prstGeom prst="rect">
            <a:avLst/>
          </a:prstGeom>
        </p:spPr>
        <p:txBody>
          <a:bodyPr lIns="91425" tIns="91425" rIns="91425" bIns="91425" anchor="b" anchorCtr="0">
            <a:noAutofit/>
          </a:bodyPr>
          <a:lstStyle/>
          <a:p>
            <a:pPr>
              <a:buNone/>
            </a:pPr>
            <a:r>
              <a:rPr lang="en-US" dirty="0" smtClean="0"/>
              <a:t>HDSB</a:t>
            </a:r>
            <a:r>
              <a:rPr lang="en" dirty="0" smtClean="0"/>
              <a:t> </a:t>
            </a:r>
            <a:r>
              <a:rPr lang="en" dirty="0"/>
              <a:t>Math </a:t>
            </a:r>
            <a:r>
              <a:rPr lang="en" dirty="0" smtClean="0"/>
              <a:t>Initiatives/Inquiries</a:t>
            </a:r>
            <a:r>
              <a:rPr lang="en-US" dirty="0" smtClean="0"/>
              <a:t> (Some)</a:t>
            </a:r>
            <a:endParaRPr lang="en" dirty="0"/>
          </a:p>
        </p:txBody>
      </p:sp>
      <p:sp>
        <p:nvSpPr>
          <p:cNvPr id="129" name="Shape 129"/>
          <p:cNvSpPr txBox="1">
            <a:spLocks noGrp="1"/>
          </p:cNvSpPr>
          <p:nvPr>
            <p:ph type="body" idx="1"/>
          </p:nvPr>
        </p:nvSpPr>
        <p:spPr>
          <a:xfrm>
            <a:off x="457200" y="1760477"/>
            <a:ext cx="8229600" cy="4962156"/>
          </a:xfrm>
          <a:prstGeom prst="rect">
            <a:avLst/>
          </a:prstGeom>
        </p:spPr>
        <p:txBody>
          <a:bodyPr lIns="91425" tIns="91425" rIns="91425" bIns="91425" anchor="t" anchorCtr="0">
            <a:noAutofit/>
          </a:bodyPr>
          <a:lstStyle/>
          <a:p>
            <a:pPr lvl="0" rtl="0">
              <a:spcBef>
                <a:spcPts val="0"/>
              </a:spcBef>
              <a:buNone/>
            </a:pPr>
            <a:r>
              <a:rPr lang="en" dirty="0"/>
              <a:t>Middle Years Collaborative Inquiry - (6), 7 to 10</a:t>
            </a:r>
          </a:p>
          <a:p>
            <a:pPr marL="126000">
              <a:spcBef>
                <a:spcPts val="0"/>
              </a:spcBef>
            </a:pPr>
            <a:endParaRPr lang="en" dirty="0"/>
          </a:p>
          <a:p>
            <a:pPr lvl="0" rtl="0">
              <a:spcBef>
                <a:spcPts val="0"/>
              </a:spcBef>
              <a:buNone/>
            </a:pPr>
            <a:r>
              <a:rPr lang="en" dirty="0"/>
              <a:t>Collaborating with Congress - 1-3, 4-6, 5-7</a:t>
            </a:r>
          </a:p>
          <a:p>
            <a:pPr>
              <a:spcBef>
                <a:spcPts val="0"/>
              </a:spcBef>
            </a:pPr>
            <a:endParaRPr lang="en" dirty="0"/>
          </a:p>
          <a:p>
            <a:pPr lvl="0" rtl="0">
              <a:spcBef>
                <a:spcPts val="0"/>
              </a:spcBef>
              <a:buNone/>
            </a:pPr>
            <a:r>
              <a:rPr lang="en" dirty="0"/>
              <a:t>Mental Math - Primary, Junior</a:t>
            </a:r>
          </a:p>
          <a:p>
            <a:pPr>
              <a:spcBef>
                <a:spcPts val="0"/>
              </a:spcBef>
            </a:pPr>
            <a:endParaRPr lang="en" dirty="0"/>
          </a:p>
          <a:p>
            <a:pPr lvl="0" rtl="0">
              <a:spcBef>
                <a:spcPts val="0"/>
              </a:spcBef>
              <a:buNone/>
            </a:pPr>
            <a:r>
              <a:rPr lang="en" dirty="0"/>
              <a:t>PRIME Patterning &amp; Algebra</a:t>
            </a:r>
          </a:p>
          <a:p>
            <a:pPr>
              <a:spcBef>
                <a:spcPts val="0"/>
              </a:spcBef>
            </a:pPr>
            <a:endParaRPr lang="en" dirty="0"/>
          </a:p>
          <a:p>
            <a:pPr>
              <a:spcBef>
                <a:spcPts val="0"/>
              </a:spcBef>
              <a:buNone/>
            </a:pPr>
            <a:r>
              <a:rPr lang="en" dirty="0"/>
              <a:t>DreamBox</a:t>
            </a:r>
          </a:p>
        </p:txBody>
      </p:sp>
    </p:spTree>
    <p:extLst>
      <p:ext uri="{BB962C8B-B14F-4D97-AF65-F5344CB8AC3E}">
        <p14:creationId xmlns:p14="http://schemas.microsoft.com/office/powerpoint/2010/main" val="2906933651"/>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buNone/>
            </a:pPr>
            <a:r>
              <a:rPr lang="en"/>
              <a:t>DreamBox</a:t>
            </a:r>
          </a:p>
        </p:txBody>
      </p:sp>
      <p:sp>
        <p:nvSpPr>
          <p:cNvPr id="159" name="Shape 159"/>
          <p:cNvSpPr txBox="1">
            <a:spLocks noGrp="1"/>
          </p:cNvSpPr>
          <p:nvPr>
            <p:ph type="body" idx="1"/>
          </p:nvPr>
        </p:nvSpPr>
        <p:spPr>
          <a:xfrm>
            <a:off x="3439126" y="1247423"/>
            <a:ext cx="5247599" cy="4967599"/>
          </a:xfrm>
          <a:prstGeom prst="rect">
            <a:avLst/>
          </a:prstGeom>
        </p:spPr>
        <p:txBody>
          <a:bodyPr lIns="91425" tIns="91425" rIns="91425" bIns="91425" anchor="t" anchorCtr="0">
            <a:noAutofit/>
          </a:bodyPr>
          <a:lstStyle/>
          <a:p>
            <a:pPr lvl="0" rtl="0">
              <a:buNone/>
            </a:pPr>
            <a:r>
              <a:rPr lang="en-US" dirty="0"/>
              <a:t>U</a:t>
            </a:r>
            <a:r>
              <a:rPr lang="en" dirty="0" smtClean="0"/>
              <a:t>sing </a:t>
            </a:r>
            <a:r>
              <a:rPr lang="en" b="1" u="sng" dirty="0">
                <a:solidFill>
                  <a:schemeClr val="hlink"/>
                </a:solidFill>
                <a:hlinkClick r:id="rId3"/>
              </a:rPr>
              <a:t>DreamBox</a:t>
            </a:r>
            <a:r>
              <a:rPr lang="en" dirty="0"/>
              <a:t> as:</a:t>
            </a:r>
          </a:p>
          <a:p>
            <a:pPr marL="457200" lvl="0" indent="-419100" rtl="0">
              <a:buClr>
                <a:srgbClr val="000000"/>
              </a:buClr>
              <a:buSzPct val="166666"/>
              <a:buFont typeface="Arial"/>
              <a:buChar char="•"/>
            </a:pPr>
            <a:r>
              <a:rPr lang="en" dirty="0"/>
              <a:t>a conversation starter?</a:t>
            </a:r>
          </a:p>
          <a:p>
            <a:pPr marL="457200" lvl="0" indent="-419100" rtl="0">
              <a:buClr>
                <a:srgbClr val="000000"/>
              </a:buClr>
              <a:buSzPct val="166666"/>
              <a:buFont typeface="Arial"/>
              <a:buChar char="•"/>
            </a:pPr>
            <a:r>
              <a:rPr lang="en" dirty="0"/>
              <a:t>lead to classroom practice?</a:t>
            </a:r>
          </a:p>
          <a:p>
            <a:pPr marL="457200" lvl="0" indent="-419100" rtl="0">
              <a:buClr>
                <a:srgbClr val="000000"/>
              </a:buClr>
              <a:buSzPct val="166666"/>
              <a:buFont typeface="Arial"/>
              <a:buChar char="•"/>
            </a:pPr>
            <a:r>
              <a:rPr lang="en" dirty="0"/>
              <a:t>new ideas/models to explore?</a:t>
            </a:r>
          </a:p>
          <a:p>
            <a:pPr marL="457200" lvl="0" indent="-419100" rtl="0">
              <a:buClr>
                <a:srgbClr val="000000"/>
              </a:buClr>
              <a:buSzPct val="166666"/>
              <a:buFont typeface="Arial"/>
              <a:buChar char="•"/>
            </a:pPr>
            <a:r>
              <a:rPr lang="en" dirty="0"/>
              <a:t>resource? (All of us)</a:t>
            </a:r>
          </a:p>
          <a:p>
            <a:endParaRPr lang="en" dirty="0"/>
          </a:p>
        </p:txBody>
      </p:sp>
      <p:sp>
        <p:nvSpPr>
          <p:cNvPr id="160" name="Shape 160"/>
          <p:cNvSpPr/>
          <p:nvPr/>
        </p:nvSpPr>
        <p:spPr>
          <a:xfrm>
            <a:off x="219850" y="2001400"/>
            <a:ext cx="3048000" cy="3962400"/>
          </a:xfrm>
          <a:prstGeom prst="rect">
            <a:avLst/>
          </a:prstGeom>
          <a:blipFill>
            <a:blip r:embed="rId4"/>
            <a:stretch>
              <a:fillRect/>
            </a:stretch>
          </a:blipFill>
        </p:spPr>
      </p:sp>
      <p:sp>
        <p:nvSpPr>
          <p:cNvPr id="3" name="Explosion 2 2"/>
          <p:cNvSpPr/>
          <p:nvPr/>
        </p:nvSpPr>
        <p:spPr>
          <a:xfrm>
            <a:off x="4924778" y="4973635"/>
            <a:ext cx="3951111" cy="1475998"/>
          </a:xfrm>
          <a:prstGeom prst="irregularSeal2">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FF0000"/>
                </a:solidFill>
              </a:rPr>
              <a:t>Flexibility</a:t>
            </a:r>
            <a:endParaRPr lang="en-US" sz="2800" b="1" dirty="0">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buNone/>
            </a:pPr>
            <a:r>
              <a:rPr lang="en"/>
              <a:t>PRIME Patterning &amp; Algebra</a:t>
            </a:r>
          </a:p>
        </p:txBody>
      </p:sp>
      <p:sp>
        <p:nvSpPr>
          <p:cNvPr id="153" name="Shape 153"/>
          <p:cNvSpPr txBox="1">
            <a:spLocks noGrp="1"/>
          </p:cNvSpPr>
          <p:nvPr>
            <p:ph type="body" idx="1"/>
          </p:nvPr>
        </p:nvSpPr>
        <p:spPr>
          <a:xfrm>
            <a:off x="457200" y="2046111"/>
            <a:ext cx="8229600" cy="4521689"/>
          </a:xfrm>
          <a:prstGeom prst="rect">
            <a:avLst/>
          </a:prstGeom>
        </p:spPr>
        <p:txBody>
          <a:bodyPr lIns="91425" tIns="91425" rIns="91425" bIns="91425" anchor="t" anchorCtr="0">
            <a:noAutofit/>
          </a:bodyPr>
          <a:lstStyle/>
          <a:p>
            <a:pPr lvl="0" rtl="0">
              <a:buNone/>
            </a:pPr>
            <a:r>
              <a:rPr lang="en-US" dirty="0" smtClean="0"/>
              <a:t>20 schools</a:t>
            </a:r>
            <a:endParaRPr lang="en" dirty="0"/>
          </a:p>
          <a:p>
            <a:endParaRPr lang="en" dirty="0"/>
          </a:p>
          <a:p>
            <a:pPr lvl="0" rtl="0">
              <a:buNone/>
            </a:pPr>
            <a:r>
              <a:rPr lang="en" b="1" dirty="0">
                <a:solidFill>
                  <a:srgbClr val="FF0000"/>
                </a:solidFill>
              </a:rPr>
              <a:t>2 days of training - </a:t>
            </a:r>
            <a:r>
              <a:rPr lang="en" b="1" dirty="0" smtClean="0">
                <a:solidFill>
                  <a:srgbClr val="FF0000"/>
                </a:solidFill>
              </a:rPr>
              <a:t>Feb</a:t>
            </a:r>
            <a:r>
              <a:rPr lang="en-US" b="1" dirty="0" err="1" smtClean="0">
                <a:solidFill>
                  <a:srgbClr val="FF0000"/>
                </a:solidFill>
              </a:rPr>
              <a:t>ruary</a:t>
            </a:r>
            <a:r>
              <a:rPr lang="en" b="1" dirty="0" smtClean="0">
                <a:solidFill>
                  <a:srgbClr val="FF0000"/>
                </a:solidFill>
              </a:rPr>
              <a:t> </a:t>
            </a:r>
            <a:r>
              <a:rPr lang="en" b="1" dirty="0">
                <a:solidFill>
                  <a:srgbClr val="FF0000"/>
                </a:solidFill>
              </a:rPr>
              <a:t>&amp; </a:t>
            </a:r>
            <a:r>
              <a:rPr lang="en" b="1" dirty="0" smtClean="0">
                <a:solidFill>
                  <a:srgbClr val="FF0000"/>
                </a:solidFill>
              </a:rPr>
              <a:t>Mar</a:t>
            </a:r>
            <a:r>
              <a:rPr lang="en-US" b="1" dirty="0" err="1" smtClean="0">
                <a:solidFill>
                  <a:srgbClr val="FF0000"/>
                </a:solidFill>
              </a:rPr>
              <a:t>ch</a:t>
            </a:r>
            <a:endParaRPr lang="en" b="1" dirty="0">
              <a:solidFill>
                <a:srgbClr val="FF0000"/>
              </a:solidFill>
            </a:endParaRPr>
          </a:p>
          <a:p>
            <a:endParaRPr lang="en" b="1" dirty="0">
              <a:solidFill>
                <a:srgbClr val="FF0000"/>
              </a:solidFill>
            </a:endParaRPr>
          </a:p>
          <a:p>
            <a:pPr>
              <a:buNone/>
            </a:pPr>
            <a:r>
              <a:rPr lang="en" dirty="0"/>
              <a:t>2 teachers per school</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38307" y="274637"/>
            <a:ext cx="8839095" cy="1143200"/>
          </a:xfrm>
          <a:prstGeom prst="rect">
            <a:avLst/>
          </a:prstGeom>
        </p:spPr>
        <p:txBody>
          <a:bodyPr lIns="91425" tIns="91425" rIns="91425" bIns="91425" anchor="b" anchorCtr="0">
            <a:noAutofit/>
          </a:bodyPr>
          <a:lstStyle/>
          <a:p>
            <a:pPr>
              <a:buNone/>
            </a:pPr>
            <a:r>
              <a:rPr lang="en-US" dirty="0" smtClean="0"/>
              <a:t>HDSB</a:t>
            </a:r>
            <a:r>
              <a:rPr lang="en" dirty="0" smtClean="0"/>
              <a:t> </a:t>
            </a:r>
            <a:r>
              <a:rPr lang="en" dirty="0"/>
              <a:t>Math </a:t>
            </a:r>
            <a:r>
              <a:rPr lang="en" dirty="0" smtClean="0"/>
              <a:t>Initiatives/Inquiries</a:t>
            </a:r>
            <a:r>
              <a:rPr lang="en-US" dirty="0" smtClean="0"/>
              <a:t> (Some)</a:t>
            </a:r>
            <a:endParaRPr lang="en" dirty="0"/>
          </a:p>
        </p:txBody>
      </p:sp>
      <p:sp>
        <p:nvSpPr>
          <p:cNvPr id="129" name="Shape 129"/>
          <p:cNvSpPr txBox="1">
            <a:spLocks noGrp="1"/>
          </p:cNvSpPr>
          <p:nvPr>
            <p:ph type="body" idx="1"/>
          </p:nvPr>
        </p:nvSpPr>
        <p:spPr>
          <a:xfrm>
            <a:off x="457200" y="1760477"/>
            <a:ext cx="8229600" cy="4962156"/>
          </a:xfrm>
          <a:prstGeom prst="rect">
            <a:avLst/>
          </a:prstGeom>
        </p:spPr>
        <p:txBody>
          <a:bodyPr lIns="91425" tIns="91425" rIns="91425" bIns="91425" anchor="t" anchorCtr="0">
            <a:noAutofit/>
          </a:bodyPr>
          <a:lstStyle/>
          <a:p>
            <a:pPr lvl="0" rtl="0">
              <a:spcBef>
                <a:spcPts val="0"/>
              </a:spcBef>
              <a:buNone/>
            </a:pPr>
            <a:r>
              <a:rPr lang="en" b="1" dirty="0">
                <a:solidFill>
                  <a:srgbClr val="FF0000"/>
                </a:solidFill>
              </a:rPr>
              <a:t>Middle Years Collaborative Inquiry - (6), 7 to 10</a:t>
            </a:r>
          </a:p>
          <a:p>
            <a:pPr marL="126000">
              <a:spcBef>
                <a:spcPts val="0"/>
              </a:spcBef>
            </a:pPr>
            <a:endParaRPr lang="en" b="1" dirty="0">
              <a:solidFill>
                <a:srgbClr val="FF0000"/>
              </a:solidFill>
            </a:endParaRPr>
          </a:p>
          <a:p>
            <a:pPr lvl="0" rtl="0">
              <a:spcBef>
                <a:spcPts val="0"/>
              </a:spcBef>
              <a:buNone/>
            </a:pPr>
            <a:r>
              <a:rPr lang="en" b="1" dirty="0">
                <a:solidFill>
                  <a:srgbClr val="FF0000"/>
                </a:solidFill>
              </a:rPr>
              <a:t>Collaborating with Congress - 1-3, 4-6, 5-7</a:t>
            </a:r>
          </a:p>
          <a:p>
            <a:pPr>
              <a:spcBef>
                <a:spcPts val="0"/>
              </a:spcBef>
            </a:pPr>
            <a:endParaRPr lang="en" b="1" dirty="0">
              <a:solidFill>
                <a:srgbClr val="FF0000"/>
              </a:solidFill>
            </a:endParaRPr>
          </a:p>
          <a:p>
            <a:pPr lvl="0" rtl="0">
              <a:spcBef>
                <a:spcPts val="0"/>
              </a:spcBef>
              <a:buNone/>
            </a:pPr>
            <a:r>
              <a:rPr lang="en" b="1" dirty="0">
                <a:solidFill>
                  <a:srgbClr val="FF0000"/>
                </a:solidFill>
              </a:rPr>
              <a:t>Mental Math - Primary, Junior</a:t>
            </a:r>
          </a:p>
          <a:p>
            <a:pPr>
              <a:spcBef>
                <a:spcPts val="0"/>
              </a:spcBef>
            </a:pPr>
            <a:endParaRPr lang="en" dirty="0"/>
          </a:p>
          <a:p>
            <a:pPr lvl="0" rtl="0">
              <a:spcBef>
                <a:spcPts val="0"/>
              </a:spcBef>
              <a:buNone/>
            </a:pPr>
            <a:r>
              <a:rPr lang="en" dirty="0"/>
              <a:t>PRIME Patterning &amp; Algebra</a:t>
            </a:r>
          </a:p>
          <a:p>
            <a:pPr>
              <a:spcBef>
                <a:spcPts val="0"/>
              </a:spcBef>
            </a:pPr>
            <a:endParaRPr lang="en" dirty="0"/>
          </a:p>
          <a:p>
            <a:pPr>
              <a:spcBef>
                <a:spcPts val="0"/>
              </a:spcBef>
              <a:buNone/>
            </a:pPr>
            <a:r>
              <a:rPr lang="en" dirty="0"/>
              <a:t>DreamBox</a:t>
            </a:r>
          </a:p>
        </p:txBody>
      </p:sp>
    </p:spTree>
    <p:extLst>
      <p:ext uri="{BB962C8B-B14F-4D97-AF65-F5344CB8AC3E}">
        <p14:creationId xmlns:p14="http://schemas.microsoft.com/office/powerpoint/2010/main" val="617721770"/>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Inquiry – A Typical Day</a:t>
            </a:r>
            <a:endParaRPr lang="en-US" dirty="0"/>
          </a:p>
        </p:txBody>
      </p:sp>
      <p:sp>
        <p:nvSpPr>
          <p:cNvPr id="3" name="Text Placeholder 2"/>
          <p:cNvSpPr>
            <a:spLocks noGrp="1"/>
          </p:cNvSpPr>
          <p:nvPr>
            <p:ph type="body" idx="1"/>
          </p:nvPr>
        </p:nvSpPr>
        <p:spPr/>
        <p:txBody>
          <a:bodyPr/>
          <a:lstStyle/>
          <a:p>
            <a:r>
              <a:rPr lang="en-US" dirty="0" smtClean="0"/>
              <a:t>Periods 1 &amp; 2 – Unpacking curriculum &amp; </a:t>
            </a:r>
          </a:p>
          <a:p>
            <a:pPr marL="0" indent="0">
              <a:buNone/>
            </a:pPr>
            <a:r>
              <a:rPr lang="en-US"/>
              <a:t>	</a:t>
            </a:r>
            <a:r>
              <a:rPr lang="en-US" smtClean="0"/>
              <a:t>co</a:t>
            </a:r>
            <a:r>
              <a:rPr lang="en-US" dirty="0" smtClean="0"/>
              <a:t>-planning</a:t>
            </a:r>
          </a:p>
          <a:p>
            <a:r>
              <a:rPr lang="en-US" b="1" dirty="0" smtClean="0">
                <a:solidFill>
                  <a:srgbClr val="FF0000"/>
                </a:solidFill>
              </a:rPr>
              <a:t>Period 3 – In the classroom – Activating &amp; developing student thinking</a:t>
            </a:r>
          </a:p>
          <a:p>
            <a:r>
              <a:rPr lang="en-US" dirty="0" smtClean="0"/>
              <a:t>Period 4 – Debriefing/co-planning</a:t>
            </a:r>
          </a:p>
          <a:p>
            <a:r>
              <a:rPr lang="en-US" b="1" dirty="0" smtClean="0">
                <a:solidFill>
                  <a:srgbClr val="FF0000"/>
                </a:solidFill>
              </a:rPr>
              <a:t>Period 5 – In the classroom – Consolidating student thinking</a:t>
            </a:r>
          </a:p>
          <a:p>
            <a:r>
              <a:rPr lang="en-US" dirty="0" smtClean="0"/>
              <a:t>Period 6 – Debriefing &amp; planning next steps</a:t>
            </a:r>
            <a:endParaRPr lang="en-US" dirty="0"/>
          </a:p>
        </p:txBody>
      </p:sp>
    </p:spTree>
    <p:extLst>
      <p:ext uri="{BB962C8B-B14F-4D97-AF65-F5344CB8AC3E}">
        <p14:creationId xmlns:p14="http://schemas.microsoft.com/office/powerpoint/2010/main" val="518331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buNone/>
            </a:pPr>
            <a:r>
              <a:rPr lang="en" dirty="0"/>
              <a:t>Middle Years Collaborative </a:t>
            </a:r>
            <a:r>
              <a:rPr lang="en" dirty="0" smtClean="0"/>
              <a:t>Inquiry</a:t>
            </a:r>
            <a:r>
              <a:rPr lang="en-US" dirty="0" smtClean="0"/>
              <a:t> </a:t>
            </a:r>
            <a:r>
              <a:rPr lang="en" dirty="0" smtClean="0"/>
              <a:t>(MYCI</a:t>
            </a:r>
            <a:r>
              <a:rPr lang="en" dirty="0"/>
              <a:t>)</a:t>
            </a:r>
          </a:p>
        </p:txBody>
      </p:sp>
      <p:sp>
        <p:nvSpPr>
          <p:cNvPr id="135" name="Shape 135"/>
          <p:cNvSpPr txBox="1">
            <a:spLocks noGrp="1"/>
          </p:cNvSpPr>
          <p:nvPr>
            <p:ph type="body" idx="1"/>
          </p:nvPr>
        </p:nvSpPr>
        <p:spPr>
          <a:xfrm>
            <a:off x="719667" y="1961444"/>
            <a:ext cx="8126433" cy="4283856"/>
          </a:xfrm>
          <a:prstGeom prst="rect">
            <a:avLst/>
          </a:prstGeom>
        </p:spPr>
        <p:txBody>
          <a:bodyPr lIns="91425" tIns="91425" rIns="91425" bIns="91425" anchor="t" anchorCtr="0">
            <a:noAutofit/>
          </a:bodyPr>
          <a:lstStyle/>
          <a:p>
            <a:pPr lvl="0" rtl="0">
              <a:buNone/>
            </a:pPr>
            <a:r>
              <a:rPr lang="en" b="1" dirty="0" smtClean="0">
                <a:solidFill>
                  <a:srgbClr val="FF0000"/>
                </a:solidFill>
              </a:rPr>
              <a:t>~ </a:t>
            </a:r>
            <a:r>
              <a:rPr lang="en" b="1" dirty="0">
                <a:solidFill>
                  <a:srgbClr val="FF0000"/>
                </a:solidFill>
              </a:rPr>
              <a:t>6 release </a:t>
            </a:r>
            <a:r>
              <a:rPr lang="en" b="1" dirty="0" smtClean="0">
                <a:solidFill>
                  <a:srgbClr val="FF0000"/>
                </a:solidFill>
              </a:rPr>
              <a:t>days</a:t>
            </a:r>
            <a:r>
              <a:rPr lang="en-US" b="1" dirty="0" smtClean="0">
                <a:solidFill>
                  <a:srgbClr val="FF0000"/>
                </a:solidFill>
              </a:rPr>
              <a:t>/teacher</a:t>
            </a:r>
            <a:r>
              <a:rPr lang="en" b="1" dirty="0" smtClean="0">
                <a:solidFill>
                  <a:srgbClr val="FF0000"/>
                </a:solidFill>
              </a:rPr>
              <a:t> </a:t>
            </a:r>
            <a:r>
              <a:rPr lang="en" b="1" dirty="0">
                <a:solidFill>
                  <a:srgbClr val="FF0000"/>
                </a:solidFill>
              </a:rPr>
              <a:t>- 1 now + 5 </a:t>
            </a:r>
            <a:r>
              <a:rPr lang="en-US" b="1" dirty="0" smtClean="0">
                <a:solidFill>
                  <a:srgbClr val="FF0000"/>
                </a:solidFill>
              </a:rPr>
              <a:t>Term</a:t>
            </a:r>
            <a:r>
              <a:rPr lang="en" b="1" dirty="0" smtClean="0">
                <a:solidFill>
                  <a:srgbClr val="FF0000"/>
                </a:solidFill>
              </a:rPr>
              <a:t> </a:t>
            </a:r>
            <a:r>
              <a:rPr lang="en" b="1" dirty="0">
                <a:solidFill>
                  <a:srgbClr val="FF0000"/>
                </a:solidFill>
              </a:rPr>
              <a:t>II</a:t>
            </a:r>
          </a:p>
          <a:p>
            <a:pPr lvl="0">
              <a:buNone/>
            </a:pPr>
            <a:endParaRPr lang="en-US" b="1" dirty="0" smtClean="0"/>
          </a:p>
          <a:p>
            <a:pPr lvl="0">
              <a:buNone/>
            </a:pPr>
            <a:r>
              <a:rPr lang="en" b="1" dirty="0" smtClean="0"/>
              <a:t>5 </a:t>
            </a:r>
            <a:r>
              <a:rPr lang="en" b="1" dirty="0"/>
              <a:t>hubs:</a:t>
            </a:r>
            <a:r>
              <a:rPr lang="en" b="1" dirty="0">
                <a:solidFill>
                  <a:srgbClr val="FF0000"/>
                </a:solidFill>
              </a:rPr>
              <a:t> </a:t>
            </a:r>
            <a:endParaRPr lang="en-US" dirty="0"/>
          </a:p>
          <a:p>
            <a:pPr lvl="0" rtl="0">
              <a:buNone/>
            </a:pPr>
            <a:r>
              <a:rPr lang="en-US" dirty="0" smtClean="0"/>
              <a:t>4 high schools</a:t>
            </a:r>
          </a:p>
          <a:p>
            <a:pPr lvl="0" rtl="0">
              <a:buNone/>
            </a:pPr>
            <a:r>
              <a:rPr lang="en-US" dirty="0" smtClean="0"/>
              <a:t>16 elementary schools</a:t>
            </a:r>
          </a:p>
          <a:p>
            <a:pPr lvl="0" rtl="0">
              <a:buNone/>
            </a:pPr>
            <a:endParaRPr lang="en" sz="2800" dirty="0"/>
          </a:p>
          <a:p>
            <a:endParaRPr lang="en" sz="2400"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3367" y="1082811"/>
            <a:ext cx="6362137" cy="4765462"/>
          </a:xfrm>
          <a:prstGeom prst="rect">
            <a:avLst/>
          </a:prstGeom>
        </p:spPr>
      </p:pic>
    </p:spTree>
    <p:extLst>
      <p:ext uri="{BB962C8B-B14F-4D97-AF65-F5344CB8AC3E}">
        <p14:creationId xmlns:p14="http://schemas.microsoft.com/office/powerpoint/2010/main" val="2775225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buNone/>
            </a:pPr>
            <a:r>
              <a:rPr lang="en" dirty="0"/>
              <a:t>Middle Years Collaborative </a:t>
            </a:r>
            <a:r>
              <a:rPr lang="en" dirty="0" smtClean="0"/>
              <a:t>Inquiry</a:t>
            </a:r>
            <a:r>
              <a:rPr lang="en-US" dirty="0" smtClean="0"/>
              <a:t> </a:t>
            </a:r>
            <a:r>
              <a:rPr lang="en" dirty="0" smtClean="0"/>
              <a:t>(MYCI</a:t>
            </a:r>
            <a:r>
              <a:rPr lang="en" dirty="0"/>
              <a:t>)</a:t>
            </a:r>
          </a:p>
        </p:txBody>
      </p:sp>
      <p:sp>
        <p:nvSpPr>
          <p:cNvPr id="135" name="Shape 135"/>
          <p:cNvSpPr txBox="1">
            <a:spLocks noGrp="1"/>
          </p:cNvSpPr>
          <p:nvPr>
            <p:ph type="body" idx="1"/>
          </p:nvPr>
        </p:nvSpPr>
        <p:spPr>
          <a:xfrm>
            <a:off x="719667" y="1417837"/>
            <a:ext cx="8126433" cy="4827463"/>
          </a:xfrm>
          <a:prstGeom prst="rect">
            <a:avLst/>
          </a:prstGeom>
        </p:spPr>
        <p:txBody>
          <a:bodyPr lIns="91425" tIns="91425" rIns="91425" bIns="91425" anchor="t" anchorCtr="0">
            <a:noAutofit/>
          </a:bodyPr>
          <a:lstStyle/>
          <a:p>
            <a:pPr lvl="0" rtl="0">
              <a:buNone/>
            </a:pPr>
            <a:r>
              <a:rPr lang="en-US" sz="2800" b="1" dirty="0" smtClean="0">
                <a:solidFill>
                  <a:srgbClr val="FF0000"/>
                </a:solidFill>
              </a:rPr>
              <a:t>Examples of last year’s inquiry foci:</a:t>
            </a:r>
          </a:p>
          <a:p>
            <a:pPr lvl="0" rtl="0">
              <a:buNone/>
            </a:pPr>
            <a:endParaRPr lang="en-US" sz="2800" dirty="0"/>
          </a:p>
          <a:p>
            <a:pPr lvl="0" rtl="0">
              <a:buNone/>
            </a:pPr>
            <a:r>
              <a:rPr lang="en-US" sz="2800" dirty="0" smtClean="0"/>
              <a:t>If students are exposed to problems with real life contexts and multiple entry points, then they will make connections, be more proficient explaining their thinking and be more engaged.</a:t>
            </a:r>
          </a:p>
          <a:p>
            <a:pPr lvl="0" rtl="0">
              <a:buNone/>
            </a:pPr>
            <a:endParaRPr lang="en-US" sz="2800" dirty="0"/>
          </a:p>
          <a:p>
            <a:pPr lvl="0" rtl="0">
              <a:buNone/>
            </a:pPr>
            <a:r>
              <a:rPr lang="en-US" sz="2800" dirty="0" smtClean="0"/>
              <a:t> If we use math talk and student inquiry in a collaborative group setting, then students will be more engaged in math and will persevere to problem solve successfully.</a:t>
            </a:r>
            <a:endParaRPr lang="en" sz="2800" dirty="0"/>
          </a:p>
          <a:p>
            <a:endParaRPr lang="en" sz="2400" dirty="0"/>
          </a:p>
        </p:txBody>
      </p:sp>
    </p:spTree>
    <p:extLst>
      <p:ext uri="{BB962C8B-B14F-4D97-AF65-F5344CB8AC3E}">
        <p14:creationId xmlns:p14="http://schemas.microsoft.com/office/powerpoint/2010/main" val="3392923082"/>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11667" y="274637"/>
            <a:ext cx="8634433" cy="1143200"/>
          </a:xfrm>
          <a:prstGeom prst="rect">
            <a:avLst/>
          </a:prstGeom>
        </p:spPr>
        <p:txBody>
          <a:bodyPr lIns="91425" tIns="91425" rIns="91425" bIns="91425" anchor="b" anchorCtr="0">
            <a:noAutofit/>
          </a:bodyPr>
          <a:lstStyle/>
          <a:p>
            <a:pPr>
              <a:buNone/>
            </a:pPr>
            <a:r>
              <a:rPr lang="en" dirty="0"/>
              <a:t>Middle Years Collaborative </a:t>
            </a:r>
            <a:r>
              <a:rPr lang="en" dirty="0" smtClean="0"/>
              <a:t>Inquiry</a:t>
            </a:r>
            <a:r>
              <a:rPr lang="en-US" dirty="0" smtClean="0"/>
              <a:t> </a:t>
            </a:r>
            <a:r>
              <a:rPr lang="en" dirty="0" smtClean="0"/>
              <a:t>(MYCI</a:t>
            </a:r>
            <a:r>
              <a:rPr lang="en" dirty="0"/>
              <a:t>)</a:t>
            </a:r>
          </a:p>
        </p:txBody>
      </p:sp>
      <p:sp>
        <p:nvSpPr>
          <p:cNvPr id="135" name="Shape 135"/>
          <p:cNvSpPr txBox="1">
            <a:spLocks noGrp="1"/>
          </p:cNvSpPr>
          <p:nvPr>
            <p:ph type="body" idx="1"/>
          </p:nvPr>
        </p:nvSpPr>
        <p:spPr>
          <a:xfrm>
            <a:off x="719667" y="1806222"/>
            <a:ext cx="8126433" cy="4439078"/>
          </a:xfrm>
          <a:prstGeom prst="rect">
            <a:avLst/>
          </a:prstGeom>
        </p:spPr>
        <p:txBody>
          <a:bodyPr lIns="91425" tIns="91425" rIns="91425" bIns="91425" anchor="t" anchorCtr="0">
            <a:noAutofit/>
          </a:bodyPr>
          <a:lstStyle/>
          <a:p>
            <a:pPr lvl="0" rtl="0">
              <a:buNone/>
            </a:pPr>
            <a:r>
              <a:rPr lang="en-US" sz="2800" b="1" dirty="0" smtClean="0">
                <a:solidFill>
                  <a:srgbClr val="FF0000"/>
                </a:solidFill>
              </a:rPr>
              <a:t>Examples of this year’s inquiry questions:</a:t>
            </a:r>
          </a:p>
          <a:p>
            <a:pPr lvl="0" rtl="0">
              <a:buNone/>
            </a:pPr>
            <a:endParaRPr lang="en-US" sz="2800" dirty="0"/>
          </a:p>
          <a:p>
            <a:pPr lvl="0" rtl="0">
              <a:buNone/>
            </a:pPr>
            <a:r>
              <a:rPr lang="en-US" sz="2800" dirty="0" smtClean="0"/>
              <a:t>What is the impact of refining the use of consolidation strategies on how students communicate their thinking and understanding?</a:t>
            </a:r>
          </a:p>
          <a:p>
            <a:pPr lvl="0" rtl="0">
              <a:buNone/>
            </a:pPr>
            <a:endParaRPr lang="en-US" sz="2800" dirty="0"/>
          </a:p>
          <a:p>
            <a:pPr lvl="0" rtl="0">
              <a:buNone/>
            </a:pPr>
            <a:r>
              <a:rPr lang="en-US" sz="2800" dirty="0" smtClean="0"/>
              <a:t>How do we help students improve their ability to justify the logic or reasonableness of their mathematical thinking?</a:t>
            </a:r>
          </a:p>
          <a:p>
            <a:pPr lvl="0" rtl="0">
              <a:buNone/>
            </a:pPr>
            <a:endParaRPr lang="en" sz="2800" dirty="0"/>
          </a:p>
          <a:p>
            <a:endParaRPr lang="en" sz="2400" dirty="0"/>
          </a:p>
        </p:txBody>
      </p:sp>
    </p:spTree>
    <p:extLst>
      <p:ext uri="{BB962C8B-B14F-4D97-AF65-F5344CB8AC3E}">
        <p14:creationId xmlns:p14="http://schemas.microsoft.com/office/powerpoint/2010/main" val="2956794999"/>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buNone/>
            </a:pPr>
            <a:r>
              <a:rPr lang="en"/>
              <a:t>Collaborating with Congress</a:t>
            </a:r>
          </a:p>
        </p:txBody>
      </p:sp>
      <p:sp>
        <p:nvSpPr>
          <p:cNvPr id="141" name="Shape 141"/>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lvl="0" rtl="0">
              <a:buNone/>
            </a:pPr>
            <a:r>
              <a:rPr lang="en" dirty="0"/>
              <a:t>3 Sections:</a:t>
            </a:r>
          </a:p>
          <a:p>
            <a:pPr lvl="0" rtl="0">
              <a:buNone/>
            </a:pPr>
            <a:r>
              <a:rPr lang="en" b="1" dirty="0">
                <a:solidFill>
                  <a:srgbClr val="9900FF"/>
                </a:solidFill>
              </a:rPr>
              <a:t>1-3 - Addition and Subtraction</a:t>
            </a:r>
          </a:p>
          <a:p>
            <a:pPr lvl="0" rtl="0">
              <a:buNone/>
            </a:pPr>
            <a:r>
              <a:rPr lang="en" b="1" dirty="0">
                <a:solidFill>
                  <a:srgbClr val="FF0000"/>
                </a:solidFill>
              </a:rPr>
              <a:t>4-6 - Multiplication and Division</a:t>
            </a:r>
          </a:p>
          <a:p>
            <a:pPr lvl="0" rtl="0">
              <a:buNone/>
            </a:pPr>
            <a:r>
              <a:rPr lang="en" b="1" dirty="0">
                <a:solidFill>
                  <a:srgbClr val="6AA84F"/>
                </a:solidFill>
              </a:rPr>
              <a:t>5-7 - Fractions, Decimals, and Percents</a:t>
            </a:r>
          </a:p>
          <a:p>
            <a:pPr marL="457200" lvl="0" indent="457200" rtl="0">
              <a:buNone/>
            </a:pPr>
            <a:r>
              <a:rPr lang="en" dirty="0"/>
              <a:t>* ~ 3 hubs in each</a:t>
            </a:r>
          </a:p>
          <a:p>
            <a:pPr marL="457200" lvl="0" indent="457200" rtl="0">
              <a:buNone/>
            </a:pPr>
            <a:r>
              <a:rPr lang="en" dirty="0"/>
              <a:t>*3 teachers per school</a:t>
            </a:r>
          </a:p>
          <a:p>
            <a:pPr marL="457200" indent="457200">
              <a:buNone/>
            </a:pPr>
            <a:r>
              <a:rPr lang="en" b="1" dirty="0">
                <a:solidFill>
                  <a:srgbClr val="FF0000"/>
                </a:solidFill>
              </a:rPr>
              <a:t>*4 release days - 0.5 Jan + TBD</a:t>
            </a:r>
            <a:r>
              <a:rPr lang="en" dirty="0"/>
              <a:t> </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buNone/>
            </a:pPr>
            <a:r>
              <a:rPr lang="en"/>
              <a:t>Mental Math</a:t>
            </a:r>
          </a:p>
        </p:txBody>
      </p:sp>
      <p:sp>
        <p:nvSpPr>
          <p:cNvPr id="147" name="Shape 147"/>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lvl="0" rtl="0">
              <a:buNone/>
            </a:pPr>
            <a:r>
              <a:rPr lang="en"/>
              <a:t>2 sections:</a:t>
            </a:r>
          </a:p>
          <a:p>
            <a:pPr lvl="0" indent="457200" rtl="0">
              <a:buNone/>
            </a:pPr>
            <a:r>
              <a:rPr lang="en" b="1">
                <a:solidFill>
                  <a:srgbClr val="9900FF"/>
                </a:solidFill>
              </a:rPr>
              <a:t>Prima</a:t>
            </a:r>
            <a:r>
              <a:rPr lang="en" b="1">
                <a:solidFill>
                  <a:srgbClr val="FF0000"/>
                </a:solidFill>
              </a:rPr>
              <a:t>ry</a:t>
            </a:r>
          </a:p>
          <a:p>
            <a:pPr lvl="0" indent="457200" rtl="0">
              <a:buNone/>
            </a:pPr>
            <a:r>
              <a:rPr lang="en" b="1">
                <a:solidFill>
                  <a:srgbClr val="FF0000"/>
                </a:solidFill>
              </a:rPr>
              <a:t>Juni</a:t>
            </a:r>
            <a:r>
              <a:rPr lang="en" b="1">
                <a:solidFill>
                  <a:srgbClr val="6AA84F"/>
                </a:solidFill>
              </a:rPr>
              <a:t>or</a:t>
            </a:r>
          </a:p>
          <a:p>
            <a:pPr marL="457200" lvl="0" indent="457200" rtl="0">
              <a:buClr>
                <a:schemeClr val="dk1"/>
              </a:buClr>
              <a:buSzPct val="36666"/>
              <a:buFont typeface="Arial"/>
              <a:buNone/>
            </a:pPr>
            <a:r>
              <a:rPr lang="en">
                <a:solidFill>
                  <a:schemeClr val="dk1"/>
                </a:solidFill>
              </a:rPr>
              <a:t>* ~ 3 hubs in each</a:t>
            </a:r>
          </a:p>
          <a:p>
            <a:pPr marL="457200" lvl="0" indent="457200" rtl="0">
              <a:buClr>
                <a:schemeClr val="dk1"/>
              </a:buClr>
              <a:buSzPct val="36666"/>
              <a:buFont typeface="Arial"/>
              <a:buNone/>
            </a:pPr>
            <a:r>
              <a:rPr lang="en">
                <a:solidFill>
                  <a:schemeClr val="dk1"/>
                </a:solidFill>
              </a:rPr>
              <a:t>*2 teachers per school</a:t>
            </a:r>
          </a:p>
          <a:p>
            <a:pPr marL="457200" lvl="0" indent="457200">
              <a:buClr>
                <a:schemeClr val="dk1"/>
              </a:buClr>
              <a:buSzPct val="36666"/>
              <a:buFont typeface="Arial"/>
              <a:buNone/>
            </a:pPr>
            <a:r>
              <a:rPr lang="en" b="1">
                <a:solidFill>
                  <a:srgbClr val="FF0000"/>
                </a:solidFill>
              </a:rPr>
              <a:t>*6(?) release days - 1.0 Jan + 0.5/month</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44"/>
            <a:ext cx="8229600" cy="649499"/>
          </a:xfrm>
          <a:prstGeom prst="rect">
            <a:avLst/>
          </a:prstGeom>
        </p:spPr>
        <p:txBody>
          <a:bodyPr lIns="91425" tIns="91425" rIns="91425" bIns="91425" anchor="b" anchorCtr="0">
            <a:noAutofit/>
          </a:bodyPr>
          <a:lstStyle/>
          <a:p>
            <a:pPr lvl="0" rtl="0">
              <a:buNone/>
            </a:pPr>
            <a:r>
              <a:rPr lang="en"/>
              <a:t>Direction for Math in Halton</a:t>
            </a:r>
          </a:p>
        </p:txBody>
      </p:sp>
      <p:sp>
        <p:nvSpPr>
          <p:cNvPr id="70" name="Shape 70"/>
          <p:cNvSpPr txBox="1">
            <a:spLocks noGrp="1"/>
          </p:cNvSpPr>
          <p:nvPr>
            <p:ph type="body" idx="1"/>
          </p:nvPr>
        </p:nvSpPr>
        <p:spPr>
          <a:xfrm>
            <a:off x="722925" y="804789"/>
            <a:ext cx="8229600" cy="5108061"/>
          </a:xfrm>
          <a:prstGeom prst="rect">
            <a:avLst/>
          </a:prstGeom>
        </p:spPr>
        <p:txBody>
          <a:bodyPr lIns="91425" tIns="91425" rIns="91425" bIns="91425" anchor="t" anchorCtr="0">
            <a:noAutofit/>
          </a:bodyPr>
          <a:lstStyle/>
          <a:p>
            <a:pPr lvl="0" rtl="0">
              <a:lnSpc>
                <a:spcPct val="115000"/>
              </a:lnSpc>
              <a:spcBef>
                <a:spcPts val="0"/>
              </a:spcBef>
              <a:buNone/>
            </a:pPr>
            <a:r>
              <a:rPr lang="en" sz="2400" dirty="0"/>
              <a:t>How do we assess </a:t>
            </a:r>
            <a:r>
              <a:rPr lang="en" sz="2400" i="1" dirty="0"/>
              <a:t>for</a:t>
            </a:r>
            <a:r>
              <a:rPr lang="en" sz="2400" dirty="0"/>
              <a:t> learning in math?</a:t>
            </a:r>
          </a:p>
          <a:p>
            <a:endParaRPr lang="en" sz="2400" dirty="0"/>
          </a:p>
          <a:p>
            <a:endParaRPr lang="en" sz="2400" dirty="0"/>
          </a:p>
          <a:p>
            <a:endParaRPr lang="en" sz="2400" dirty="0"/>
          </a:p>
          <a:p>
            <a:endParaRPr lang="en" sz="2400" dirty="0"/>
          </a:p>
          <a:p>
            <a:endParaRPr lang="en" sz="2400" dirty="0"/>
          </a:p>
          <a:p>
            <a:endParaRPr lang="en" sz="2400" dirty="0"/>
          </a:p>
          <a:p>
            <a:endParaRPr lang="en" sz="2400" dirty="0"/>
          </a:p>
          <a:p>
            <a:pPr lvl="0" algn="ctr" rtl="0">
              <a:lnSpc>
                <a:spcPct val="115000"/>
              </a:lnSpc>
              <a:spcBef>
                <a:spcPts val="0"/>
              </a:spcBef>
              <a:buNone/>
            </a:pPr>
            <a:endParaRPr lang="en-US" b="1" dirty="0" smtClean="0"/>
          </a:p>
          <a:p>
            <a:pPr lvl="0" algn="ctr" rtl="0">
              <a:lnSpc>
                <a:spcPct val="115000"/>
              </a:lnSpc>
              <a:spcBef>
                <a:spcPts val="0"/>
              </a:spcBef>
              <a:buNone/>
            </a:pPr>
            <a:r>
              <a:rPr lang="en" b="1" dirty="0" smtClean="0"/>
              <a:t>Do </a:t>
            </a:r>
            <a:r>
              <a:rPr lang="en" b="1" dirty="0"/>
              <a:t>we believe that all students can be successful in mathematics?</a:t>
            </a:r>
          </a:p>
          <a:p>
            <a:endParaRPr lang="en" b="1" dirty="0"/>
          </a:p>
          <a:p>
            <a:endParaRPr lang="en" b="1" dirty="0"/>
          </a:p>
        </p:txBody>
      </p:sp>
      <p:sp>
        <p:nvSpPr>
          <p:cNvPr id="71" name="Shape 71"/>
          <p:cNvSpPr/>
          <p:nvPr/>
        </p:nvSpPr>
        <p:spPr>
          <a:xfrm>
            <a:off x="1465375" y="1484925"/>
            <a:ext cx="6623700" cy="1020899"/>
          </a:xfrm>
          <a:prstGeom prst="rect">
            <a:avLst/>
          </a:prstGeom>
          <a:solidFill>
            <a:srgbClr val="F9CB9C"/>
          </a:solidFill>
          <a:ln w="19050" cap="flat">
            <a:solidFill>
              <a:srgbClr val="FF9900"/>
            </a:solidFill>
            <a:prstDash val="solid"/>
            <a:round/>
            <a:headEnd type="none" w="med" len="med"/>
            <a:tailEnd type="none" w="med" len="med"/>
          </a:ln>
        </p:spPr>
        <p:txBody>
          <a:bodyPr lIns="91425" tIns="91425" rIns="91425" bIns="91425" anchor="ctr" anchorCtr="0">
            <a:noAutofit/>
          </a:bodyPr>
          <a:lstStyle/>
          <a:p>
            <a:pPr lvl="0" algn="ctr" rtl="0">
              <a:buNone/>
            </a:pPr>
            <a:r>
              <a:rPr lang="en" sz="3000" b="1" dirty="0"/>
              <a:t>Making Student Thinking Visible</a:t>
            </a:r>
          </a:p>
          <a:p>
            <a:pPr lvl="0" algn="ctr" rtl="0">
              <a:buNone/>
            </a:pPr>
            <a:r>
              <a:rPr lang="en" sz="2400" dirty="0"/>
              <a:t>(students’ work </a:t>
            </a:r>
            <a:r>
              <a:rPr lang="en" sz="3000" dirty="0"/>
              <a:t>+</a:t>
            </a:r>
            <a:r>
              <a:rPr lang="en" sz="2400" dirty="0"/>
              <a:t> students at work)</a:t>
            </a:r>
          </a:p>
        </p:txBody>
      </p:sp>
      <p:cxnSp>
        <p:nvCxnSpPr>
          <p:cNvPr id="72" name="Shape 72"/>
          <p:cNvCxnSpPr>
            <a:endCxn id="76" idx="0"/>
          </p:cNvCxnSpPr>
          <p:nvPr/>
        </p:nvCxnSpPr>
        <p:spPr>
          <a:xfrm flipH="1">
            <a:off x="2835300" y="2464200"/>
            <a:ext cx="290875" cy="442188"/>
          </a:xfrm>
          <a:prstGeom prst="straightConnector1">
            <a:avLst/>
          </a:prstGeom>
          <a:noFill/>
          <a:ln w="38100" cap="flat">
            <a:solidFill>
              <a:schemeClr val="dk2"/>
            </a:solidFill>
            <a:prstDash val="solid"/>
            <a:round/>
            <a:headEnd type="none" w="lg" len="lg"/>
            <a:tailEnd type="triangle" w="lg" len="lg"/>
          </a:ln>
        </p:spPr>
      </p:cxnSp>
      <p:cxnSp>
        <p:nvCxnSpPr>
          <p:cNvPr id="73" name="Shape 73"/>
          <p:cNvCxnSpPr/>
          <p:nvPr/>
        </p:nvCxnSpPr>
        <p:spPr>
          <a:xfrm>
            <a:off x="5642725" y="2525525"/>
            <a:ext cx="178756" cy="380862"/>
          </a:xfrm>
          <a:prstGeom prst="straightConnector1">
            <a:avLst/>
          </a:prstGeom>
          <a:noFill/>
          <a:ln w="38100" cap="flat">
            <a:solidFill>
              <a:schemeClr val="dk2"/>
            </a:solidFill>
            <a:prstDash val="solid"/>
            <a:round/>
            <a:headEnd type="none" w="lg" len="lg"/>
            <a:tailEnd type="triangle" w="lg" len="lg"/>
          </a:ln>
        </p:spPr>
      </p:cxnSp>
      <p:sp>
        <p:nvSpPr>
          <p:cNvPr id="74" name="Shape 74"/>
          <p:cNvSpPr txBox="1"/>
          <p:nvPr/>
        </p:nvSpPr>
        <p:spPr>
          <a:xfrm>
            <a:off x="2207925" y="2569187"/>
            <a:ext cx="781500" cy="337200"/>
          </a:xfrm>
          <a:prstGeom prst="rect">
            <a:avLst/>
          </a:prstGeom>
        </p:spPr>
        <p:txBody>
          <a:bodyPr lIns="91425" tIns="91425" rIns="91425" bIns="91425" anchor="t" anchorCtr="0">
            <a:noAutofit/>
          </a:bodyPr>
          <a:lstStyle/>
          <a:p>
            <a:pPr lvl="0" rtl="0">
              <a:buNone/>
            </a:pPr>
            <a:r>
              <a:rPr lang="en" b="1" dirty="0"/>
              <a:t>WHAT</a:t>
            </a:r>
          </a:p>
        </p:txBody>
      </p:sp>
      <p:sp>
        <p:nvSpPr>
          <p:cNvPr id="75" name="Shape 75"/>
          <p:cNvSpPr txBox="1"/>
          <p:nvPr/>
        </p:nvSpPr>
        <p:spPr>
          <a:xfrm>
            <a:off x="5910325" y="2579000"/>
            <a:ext cx="803867" cy="327387"/>
          </a:xfrm>
          <a:prstGeom prst="rect">
            <a:avLst/>
          </a:prstGeom>
        </p:spPr>
        <p:txBody>
          <a:bodyPr lIns="91425" tIns="91425" rIns="91425" bIns="91425" anchor="t" anchorCtr="0">
            <a:noAutofit/>
          </a:bodyPr>
          <a:lstStyle/>
          <a:p>
            <a:pPr lvl="0" rtl="0">
              <a:buNone/>
            </a:pPr>
            <a:r>
              <a:rPr lang="en" b="1" dirty="0"/>
              <a:t>HOW</a:t>
            </a:r>
          </a:p>
        </p:txBody>
      </p:sp>
      <p:sp>
        <p:nvSpPr>
          <p:cNvPr id="76" name="Shape 76"/>
          <p:cNvSpPr/>
          <p:nvPr/>
        </p:nvSpPr>
        <p:spPr>
          <a:xfrm>
            <a:off x="1557900" y="2906388"/>
            <a:ext cx="2554799" cy="648612"/>
          </a:xfrm>
          <a:prstGeom prst="ellipse">
            <a:avLst/>
          </a:prstGeom>
          <a:solidFill>
            <a:srgbClr val="B4A7D6"/>
          </a:solidFill>
          <a:ln w="19050" cap="flat">
            <a:solidFill>
              <a:srgbClr val="8E7CC3"/>
            </a:solidFill>
            <a:prstDash val="solid"/>
            <a:round/>
            <a:headEnd type="none" w="med" len="med"/>
            <a:tailEnd type="none" w="med" len="med"/>
          </a:ln>
        </p:spPr>
        <p:txBody>
          <a:bodyPr lIns="91425" tIns="91425" rIns="91425" bIns="91425" anchor="ctr" anchorCtr="0">
            <a:noAutofit/>
          </a:bodyPr>
          <a:lstStyle/>
          <a:p>
            <a:pPr lvl="0" algn="ctr" rtl="0">
              <a:buNone/>
            </a:pPr>
            <a:r>
              <a:rPr lang="en" sz="1800" dirty="0"/>
              <a:t>Curriculum</a:t>
            </a:r>
          </a:p>
        </p:txBody>
      </p:sp>
      <p:sp>
        <p:nvSpPr>
          <p:cNvPr id="77" name="Shape 77"/>
          <p:cNvSpPr/>
          <p:nvPr/>
        </p:nvSpPr>
        <p:spPr>
          <a:xfrm>
            <a:off x="4933475" y="2906387"/>
            <a:ext cx="3251804" cy="805863"/>
          </a:xfrm>
          <a:prstGeom prst="ellipse">
            <a:avLst/>
          </a:prstGeom>
          <a:solidFill>
            <a:srgbClr val="B4A7D6"/>
          </a:solidFill>
          <a:ln w="19050" cap="flat">
            <a:solidFill>
              <a:srgbClr val="8E7CC3"/>
            </a:solidFill>
            <a:prstDash val="solid"/>
            <a:round/>
            <a:headEnd type="none" w="med" len="med"/>
            <a:tailEnd type="none" w="med" len="med"/>
          </a:ln>
        </p:spPr>
        <p:txBody>
          <a:bodyPr lIns="91425" tIns="91425" rIns="91425" bIns="91425" anchor="ctr" anchorCtr="0">
            <a:noAutofit/>
          </a:bodyPr>
          <a:lstStyle/>
          <a:p>
            <a:pPr lvl="0" algn="ctr" rtl="0">
              <a:buNone/>
            </a:pPr>
            <a:r>
              <a:rPr lang="en" sz="1800" dirty="0"/>
              <a:t>Effective </a:t>
            </a:r>
            <a:r>
              <a:rPr lang="en" sz="1800" dirty="0" smtClean="0"/>
              <a:t>Guides</a:t>
            </a:r>
            <a:r>
              <a:rPr lang="en-US" sz="1800" dirty="0" smtClean="0"/>
              <a:t>/TIPS4RM/</a:t>
            </a:r>
            <a:r>
              <a:rPr lang="en-US" sz="1800" dirty="0" err="1" smtClean="0"/>
              <a:t>Edugains</a:t>
            </a:r>
            <a:endParaRPr lang="en" sz="1800" dirty="0"/>
          </a:p>
        </p:txBody>
      </p:sp>
      <p:sp>
        <p:nvSpPr>
          <p:cNvPr id="78" name="Shape 78"/>
          <p:cNvSpPr txBox="1"/>
          <p:nvPr/>
        </p:nvSpPr>
        <p:spPr>
          <a:xfrm>
            <a:off x="1386075" y="3712250"/>
            <a:ext cx="6623700" cy="1084800"/>
          </a:xfrm>
          <a:prstGeom prst="rect">
            <a:avLst/>
          </a:prstGeom>
          <a:solidFill>
            <a:srgbClr val="F9CB9C"/>
          </a:solidFill>
          <a:ln w="9525" cap="flat">
            <a:solidFill>
              <a:srgbClr val="F6B26B"/>
            </a:solidFill>
            <a:prstDash val="solid"/>
            <a:round/>
            <a:headEnd type="none" w="med" len="med"/>
            <a:tailEnd type="none" w="med" len="med"/>
          </a:ln>
        </p:spPr>
        <p:txBody>
          <a:bodyPr lIns="91425" tIns="91425" rIns="91425" bIns="91425" anchor="t" anchorCtr="0">
            <a:noAutofit/>
          </a:bodyPr>
          <a:lstStyle/>
          <a:p>
            <a:pPr lvl="0" algn="ctr" rtl="0">
              <a:buNone/>
            </a:pPr>
            <a:r>
              <a:rPr lang="en" sz="3000" b="1" dirty="0"/>
              <a:t>How Do Teachers Respond to Move Students Forward?</a:t>
            </a:r>
          </a:p>
        </p:txBody>
      </p:sp>
    </p:spTree>
    <p:extLst>
      <p:ext uri="{BB962C8B-B14F-4D97-AF65-F5344CB8AC3E}">
        <p14:creationId xmlns:p14="http://schemas.microsoft.com/office/powerpoint/2010/main" val="1034510719"/>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44"/>
            <a:ext cx="8229600" cy="649499"/>
          </a:xfrm>
          <a:prstGeom prst="rect">
            <a:avLst/>
          </a:prstGeom>
        </p:spPr>
        <p:txBody>
          <a:bodyPr lIns="91425" tIns="91425" rIns="91425" bIns="91425" anchor="b" anchorCtr="0">
            <a:noAutofit/>
          </a:bodyPr>
          <a:lstStyle/>
          <a:p>
            <a:pPr lvl="0" rtl="0">
              <a:buNone/>
            </a:pPr>
            <a:r>
              <a:rPr lang="en"/>
              <a:t>Direction for Math in Halton</a:t>
            </a:r>
          </a:p>
        </p:txBody>
      </p:sp>
      <p:sp>
        <p:nvSpPr>
          <p:cNvPr id="56" name="Shape 56"/>
          <p:cNvSpPr txBox="1">
            <a:spLocks noGrp="1"/>
          </p:cNvSpPr>
          <p:nvPr>
            <p:ph type="body" idx="1"/>
          </p:nvPr>
        </p:nvSpPr>
        <p:spPr>
          <a:xfrm>
            <a:off x="457200" y="945150"/>
            <a:ext cx="8495399" cy="5612400"/>
          </a:xfrm>
          <a:prstGeom prst="rect">
            <a:avLst/>
          </a:prstGeom>
        </p:spPr>
        <p:txBody>
          <a:bodyPr lIns="91425" tIns="91425" rIns="91425" bIns="91425" anchor="t" anchorCtr="0">
            <a:noAutofit/>
          </a:bodyPr>
          <a:lstStyle/>
          <a:p>
            <a:pPr marL="457200" lvl="0" indent="0" rtl="0">
              <a:lnSpc>
                <a:spcPct val="115000"/>
              </a:lnSpc>
              <a:spcBef>
                <a:spcPts val="0"/>
              </a:spcBef>
              <a:buNone/>
            </a:pPr>
            <a:r>
              <a:rPr lang="en" dirty="0"/>
              <a:t>
</a:t>
            </a:r>
          </a:p>
          <a:p>
            <a:pPr marL="0" indent="0">
              <a:buNone/>
            </a:pPr>
            <a:endParaRPr lang="en" dirty="0"/>
          </a:p>
          <a:p>
            <a:endParaRPr lang="en" dirty="0"/>
          </a:p>
          <a:p>
            <a:pPr marL="0" lvl="0" indent="0" algn="ctr" rtl="0">
              <a:lnSpc>
                <a:spcPct val="115000"/>
              </a:lnSpc>
              <a:spcBef>
                <a:spcPts val="0"/>
              </a:spcBef>
              <a:buNone/>
            </a:pPr>
            <a:r>
              <a:rPr lang="en" b="1" dirty="0"/>
              <a:t>RESPONDING </a:t>
            </a:r>
          </a:p>
          <a:p>
            <a:endParaRPr lang="en" b="1" dirty="0"/>
          </a:p>
          <a:p>
            <a:pPr marL="0" lvl="0" indent="0" algn="ctr" rtl="0">
              <a:lnSpc>
                <a:spcPct val="115000"/>
              </a:lnSpc>
              <a:spcBef>
                <a:spcPts val="0"/>
              </a:spcBef>
              <a:buNone/>
            </a:pPr>
            <a:r>
              <a:rPr lang="en" b="1" dirty="0"/>
              <a:t>CHALLENGING </a:t>
            </a:r>
          </a:p>
          <a:p>
            <a:endParaRPr lang="en" b="1" dirty="0"/>
          </a:p>
          <a:p>
            <a:pPr marL="0" lvl="0" indent="0" algn="ctr" rtl="0">
              <a:lnSpc>
                <a:spcPct val="115000"/>
              </a:lnSpc>
              <a:spcBef>
                <a:spcPts val="0"/>
              </a:spcBef>
              <a:buNone/>
            </a:pPr>
            <a:r>
              <a:rPr lang="en" b="1" dirty="0"/>
              <a:t>EXTENDING</a:t>
            </a:r>
          </a:p>
          <a:p>
            <a:endParaRPr lang="en" b="1" dirty="0"/>
          </a:p>
          <a:p>
            <a:endParaRPr lang="en" b="1" dirty="0"/>
          </a:p>
          <a:p>
            <a:endParaRPr lang="en" b="1" dirty="0"/>
          </a:p>
          <a:p>
            <a:endParaRPr lang="en" b="1" dirty="0"/>
          </a:p>
          <a:p>
            <a:endParaRPr lang="en" b="1" dirty="0"/>
          </a:p>
          <a:p>
            <a:endParaRPr lang="en" b="1" dirty="0"/>
          </a:p>
          <a:p>
            <a:endParaRPr lang="en" b="1" dirty="0"/>
          </a:p>
          <a:p>
            <a:endParaRPr lang="en" b="1" dirty="0"/>
          </a:p>
          <a:p>
            <a:endParaRPr lang="en" b="1" dirty="0"/>
          </a:p>
        </p:txBody>
      </p:sp>
      <p:sp>
        <p:nvSpPr>
          <p:cNvPr id="57" name="Shape 57"/>
          <p:cNvSpPr txBox="1"/>
          <p:nvPr/>
        </p:nvSpPr>
        <p:spPr>
          <a:xfrm>
            <a:off x="1393050" y="1181175"/>
            <a:ext cx="6623700" cy="1084800"/>
          </a:xfrm>
          <a:prstGeom prst="rect">
            <a:avLst/>
          </a:prstGeom>
          <a:solidFill>
            <a:srgbClr val="F9CB9C"/>
          </a:solidFill>
          <a:ln w="9525" cap="flat">
            <a:solidFill>
              <a:srgbClr val="F6B26B"/>
            </a:solidFill>
            <a:prstDash val="solid"/>
            <a:round/>
            <a:headEnd type="none" w="med" len="med"/>
            <a:tailEnd type="none" w="med" len="med"/>
          </a:ln>
        </p:spPr>
        <p:txBody>
          <a:bodyPr lIns="91425" tIns="91425" rIns="91425" bIns="91425" anchor="t" anchorCtr="0">
            <a:noAutofit/>
          </a:bodyPr>
          <a:lstStyle/>
          <a:p>
            <a:pPr lvl="0" algn="ctr" rtl="0">
              <a:buNone/>
            </a:pPr>
            <a:r>
              <a:rPr lang="en" sz="3000"/>
              <a:t>How Do Teachers Respond to Move Students Forward?</a:t>
            </a:r>
          </a:p>
        </p:txBody>
      </p:sp>
      <p:sp>
        <p:nvSpPr>
          <p:cNvPr id="58" name="Shape 58"/>
          <p:cNvSpPr/>
          <p:nvPr/>
        </p:nvSpPr>
        <p:spPr>
          <a:xfrm>
            <a:off x="300300" y="2265975"/>
            <a:ext cx="2784299" cy="903899"/>
          </a:xfrm>
          <a:prstGeom prst="ellipse">
            <a:avLst/>
          </a:prstGeom>
          <a:solidFill>
            <a:srgbClr val="FFFFFF"/>
          </a:solidFill>
          <a:ln w="88900" cap="flat">
            <a:solidFill>
              <a:srgbClr val="FF0000"/>
            </a:solidFill>
            <a:prstDash val="solid"/>
            <a:round/>
            <a:headEnd type="none" w="med" len="med"/>
            <a:tailEnd type="none" w="med" len="med"/>
          </a:ln>
        </p:spPr>
        <p:txBody>
          <a:bodyPr lIns="91425" tIns="91425" rIns="91425" bIns="91425" anchor="ctr" anchorCtr="0">
            <a:noAutofit/>
          </a:bodyPr>
          <a:lstStyle/>
          <a:p>
            <a:pPr lvl="0" algn="ctr" rtl="0">
              <a:buNone/>
            </a:pPr>
            <a:r>
              <a:rPr lang="en" sz="2400"/>
              <a:t>Anticipate</a:t>
            </a:r>
          </a:p>
        </p:txBody>
      </p:sp>
      <p:sp>
        <p:nvSpPr>
          <p:cNvPr id="59" name="Shape 59"/>
          <p:cNvSpPr/>
          <p:nvPr/>
        </p:nvSpPr>
        <p:spPr>
          <a:xfrm>
            <a:off x="6127900" y="2350337"/>
            <a:ext cx="2627400" cy="903899"/>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a:t>Name It</a:t>
            </a:r>
          </a:p>
        </p:txBody>
      </p:sp>
      <p:sp>
        <p:nvSpPr>
          <p:cNvPr id="60" name="Shape 60"/>
          <p:cNvSpPr/>
          <p:nvPr/>
        </p:nvSpPr>
        <p:spPr>
          <a:xfrm>
            <a:off x="592667" y="3478374"/>
            <a:ext cx="2811432" cy="1145100"/>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dirty="0"/>
              <a:t>Strategic Instructional Decisions  </a:t>
            </a:r>
          </a:p>
        </p:txBody>
      </p:sp>
      <p:sp>
        <p:nvSpPr>
          <p:cNvPr id="61" name="Shape 61"/>
          <p:cNvSpPr/>
          <p:nvPr/>
        </p:nvSpPr>
        <p:spPr>
          <a:xfrm>
            <a:off x="3258300" y="2265962"/>
            <a:ext cx="2627400" cy="903899"/>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a:t>Recognize</a:t>
            </a:r>
          </a:p>
        </p:txBody>
      </p:sp>
      <p:sp>
        <p:nvSpPr>
          <p:cNvPr id="62" name="Shape 62"/>
          <p:cNvSpPr/>
          <p:nvPr/>
        </p:nvSpPr>
        <p:spPr>
          <a:xfrm>
            <a:off x="5976642" y="3394075"/>
            <a:ext cx="2778658" cy="1229399"/>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dirty="0"/>
              <a:t>Effective Descriptive Feedback</a:t>
            </a:r>
          </a:p>
        </p:txBody>
      </p:sp>
      <p:sp>
        <p:nvSpPr>
          <p:cNvPr id="63" name="Shape 63"/>
          <p:cNvSpPr/>
          <p:nvPr/>
        </p:nvSpPr>
        <p:spPr>
          <a:xfrm>
            <a:off x="457200" y="4836725"/>
            <a:ext cx="2946899" cy="1084800"/>
          </a:xfrm>
          <a:prstGeom prst="ellipse">
            <a:avLst/>
          </a:prstGeom>
          <a:solidFill>
            <a:srgbClr val="FFFFFF"/>
          </a:solidFill>
          <a:ln w="8890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dirty="0"/>
              <a:t>Consolidation</a:t>
            </a:r>
          </a:p>
        </p:txBody>
      </p:sp>
      <p:sp>
        <p:nvSpPr>
          <p:cNvPr id="64" name="Shape 64"/>
          <p:cNvSpPr/>
          <p:nvPr/>
        </p:nvSpPr>
        <p:spPr>
          <a:xfrm>
            <a:off x="6011100" y="4836725"/>
            <a:ext cx="2675700" cy="1084800"/>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a:t>Connecting</a:t>
            </a:r>
          </a:p>
        </p:txBody>
      </p:sp>
    </p:spTree>
    <p:extLst>
      <p:ext uri="{BB962C8B-B14F-4D97-AF65-F5344CB8AC3E}">
        <p14:creationId xmlns:p14="http://schemas.microsoft.com/office/powerpoint/2010/main" val="2882349510"/>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49"/>
            <a:ext cx="8229600" cy="1895399"/>
          </a:xfrm>
          <a:prstGeom prst="rect">
            <a:avLst/>
          </a:prstGeom>
        </p:spPr>
        <p:txBody>
          <a:bodyPr lIns="91425" tIns="91425" rIns="91425" bIns="91425" anchor="b" anchorCtr="0">
            <a:noAutofit/>
          </a:bodyPr>
          <a:lstStyle/>
          <a:p>
            <a:pPr lvl="0" rtl="0">
              <a:buNone/>
            </a:pPr>
            <a:r>
              <a:rPr lang="en" dirty="0"/>
              <a:t>Solidifying Our Anticipating and Consolidation in Problem Solving Math Classes</a:t>
            </a:r>
          </a:p>
        </p:txBody>
      </p:sp>
      <p:sp>
        <p:nvSpPr>
          <p:cNvPr id="85" name="Shape 85"/>
          <p:cNvSpPr txBox="1">
            <a:spLocks noGrp="1"/>
          </p:cNvSpPr>
          <p:nvPr>
            <p:ph type="body" idx="1"/>
          </p:nvPr>
        </p:nvSpPr>
        <p:spPr>
          <a:xfrm>
            <a:off x="457200" y="2166800"/>
            <a:ext cx="8229600" cy="4401300"/>
          </a:xfrm>
          <a:prstGeom prst="rect">
            <a:avLst/>
          </a:prstGeom>
        </p:spPr>
        <p:txBody>
          <a:bodyPr lIns="91425" tIns="91425" rIns="91425" bIns="91425" anchor="t" anchorCtr="0">
            <a:noAutofit/>
          </a:bodyPr>
          <a:lstStyle/>
          <a:p>
            <a:pPr lvl="0" rtl="0">
              <a:buNone/>
            </a:pPr>
            <a:r>
              <a:rPr lang="en" b="1">
                <a:solidFill>
                  <a:schemeClr val="dk1"/>
                </a:solidFill>
              </a:rPr>
              <a:t>From:</a:t>
            </a:r>
          </a:p>
          <a:p>
            <a:endParaRPr lang="en" b="1">
              <a:solidFill>
                <a:schemeClr val="dk1"/>
              </a:solidFill>
            </a:endParaRPr>
          </a:p>
          <a:p>
            <a:pPr lvl="0" rtl="0">
              <a:buNone/>
            </a:pPr>
            <a:r>
              <a:rPr lang="en" b="1">
                <a:solidFill>
                  <a:schemeClr val="dk1"/>
                </a:solidFill>
              </a:rPr>
              <a:t>5 Practices for Orchestrating </a:t>
            </a:r>
          </a:p>
          <a:p>
            <a:pPr lvl="0" rtl="0">
              <a:buNone/>
            </a:pPr>
            <a:r>
              <a:rPr lang="en" b="1">
                <a:solidFill>
                  <a:schemeClr val="dk1"/>
                </a:solidFill>
              </a:rPr>
              <a:t>Productive Mathematics </a:t>
            </a:r>
          </a:p>
          <a:p>
            <a:pPr lvl="0" rtl="0">
              <a:buNone/>
            </a:pPr>
            <a:r>
              <a:rPr lang="en" b="1">
                <a:solidFill>
                  <a:schemeClr val="dk1"/>
                </a:solidFill>
              </a:rPr>
              <a:t>Discussions</a:t>
            </a:r>
          </a:p>
        </p:txBody>
      </p:sp>
      <p:sp>
        <p:nvSpPr>
          <p:cNvPr id="86" name="Shape 86"/>
          <p:cNvSpPr/>
          <p:nvPr/>
        </p:nvSpPr>
        <p:spPr>
          <a:xfrm>
            <a:off x="7091275" y="3028075"/>
            <a:ext cx="1333500" cy="1895475"/>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p:nvPr/>
        </p:nvSpPr>
        <p:spPr>
          <a:xfrm>
            <a:off x="866275" y="1676292"/>
            <a:ext cx="1717824" cy="2435474"/>
          </a:xfrm>
          <a:prstGeom prst="rect">
            <a:avLst/>
          </a:prstGeom>
          <a:blipFill>
            <a:blip r:embed="rId3"/>
            <a:stretch>
              <a:fillRect/>
            </a:stretch>
          </a:blipFill>
        </p:spPr>
      </p:sp>
      <p:sp>
        <p:nvSpPr>
          <p:cNvPr id="92" name="Shape 92"/>
          <p:cNvSpPr/>
          <p:nvPr/>
        </p:nvSpPr>
        <p:spPr>
          <a:xfrm>
            <a:off x="3356122" y="609870"/>
            <a:ext cx="4683600" cy="5244600"/>
          </a:xfrm>
          <a:prstGeom prst="roundRect">
            <a:avLst>
              <a:gd name="adj" fmla="val 16667"/>
            </a:avLst>
          </a:prstGeom>
          <a:solidFill>
            <a:srgbClr val="FFF2CC"/>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buNone/>
            </a:pPr>
            <a:r>
              <a:rPr lang="en" sz="2400" dirty="0"/>
              <a:t>Who is working through this process?</a:t>
            </a:r>
          </a:p>
          <a:p>
            <a:endParaRPr lang="en" sz="2400" dirty="0"/>
          </a:p>
          <a:p>
            <a:pPr marL="457200" lvl="0" indent="-381000" rtl="0">
              <a:buClr>
                <a:srgbClr val="000000"/>
              </a:buClr>
              <a:buSzPct val="100000"/>
              <a:buFont typeface="Arial"/>
              <a:buChar char="●"/>
            </a:pPr>
            <a:r>
              <a:rPr lang="en" sz="2400" dirty="0"/>
              <a:t>Administrators at FOS </a:t>
            </a:r>
          </a:p>
          <a:p>
            <a:pPr marL="457200" lvl="0" indent="-381000" rtl="0">
              <a:buClr>
                <a:srgbClr val="000000"/>
              </a:buClr>
              <a:buSzPct val="100000"/>
              <a:buFont typeface="Arial"/>
              <a:buChar char="●"/>
            </a:pPr>
            <a:r>
              <a:rPr lang="en" sz="2400" dirty="0"/>
              <a:t>Superintendents</a:t>
            </a:r>
          </a:p>
          <a:p>
            <a:pPr marL="457200" lvl="0" indent="-381000" rtl="0">
              <a:buClr>
                <a:srgbClr val="000000"/>
              </a:buClr>
              <a:buSzPct val="100000"/>
              <a:buFont typeface="Arial"/>
              <a:buChar char="●"/>
            </a:pPr>
            <a:r>
              <a:rPr lang="en" sz="2400" dirty="0"/>
              <a:t>Elementary IPLs (all)</a:t>
            </a:r>
          </a:p>
          <a:p>
            <a:pPr marL="457200" lvl="0" indent="-381000" rtl="0">
              <a:buClr>
                <a:srgbClr val="000000"/>
              </a:buClr>
              <a:buSzPct val="100000"/>
              <a:buFont typeface="Arial"/>
              <a:buChar char="●"/>
            </a:pPr>
            <a:r>
              <a:rPr lang="en" sz="2400" dirty="0"/>
              <a:t>Coaches (all)</a:t>
            </a:r>
          </a:p>
          <a:p>
            <a:pPr marL="457200" lvl="0" indent="-381000" rtl="0">
              <a:buClr>
                <a:srgbClr val="000000"/>
              </a:buClr>
              <a:buSzPct val="100000"/>
              <a:buFont typeface="Arial"/>
              <a:buChar char="●"/>
            </a:pPr>
            <a:r>
              <a:rPr lang="en" sz="2400" dirty="0"/>
              <a:t>Collaborative Inquiry in Math (all)</a:t>
            </a:r>
          </a:p>
          <a:p>
            <a:pPr marL="457200" lvl="0" indent="-381000" rtl="0">
              <a:buClr>
                <a:srgbClr val="000000"/>
              </a:buClr>
              <a:buSzPct val="100000"/>
              <a:buFont typeface="Arial"/>
              <a:buChar char="●"/>
            </a:pPr>
            <a:r>
              <a:rPr lang="en" sz="2400" dirty="0"/>
              <a:t>Admin Learning Teams in mathematics</a:t>
            </a:r>
          </a:p>
          <a:p>
            <a:pPr marL="457200" lvl="0" indent="-381000">
              <a:buClr>
                <a:srgbClr val="000000"/>
              </a:buClr>
              <a:buSzPct val="100000"/>
              <a:buFont typeface="Arial"/>
              <a:buChar char="●"/>
            </a:pPr>
            <a:r>
              <a:rPr lang="en" sz="2400" dirty="0"/>
              <a:t>Opportunity for teachers</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7037450" y="2947175"/>
            <a:ext cx="1717824" cy="2435474"/>
          </a:xfrm>
          <a:prstGeom prst="rect">
            <a:avLst/>
          </a:prstGeom>
          <a:blipFill>
            <a:blip r:embed="rId3"/>
            <a:stretch>
              <a:fillRect/>
            </a:stretch>
          </a:blipFill>
        </p:spPr>
      </p:sp>
      <p:sp>
        <p:nvSpPr>
          <p:cNvPr id="98" name="Shape 98"/>
          <p:cNvSpPr txBox="1"/>
          <p:nvPr/>
        </p:nvSpPr>
        <p:spPr>
          <a:xfrm>
            <a:off x="147725" y="415300"/>
            <a:ext cx="6821700" cy="4292699"/>
          </a:xfrm>
          <a:prstGeom prst="rect">
            <a:avLst/>
          </a:prstGeom>
          <a:noFill/>
        </p:spPr>
        <p:txBody>
          <a:bodyPr lIns="91425" tIns="91425" rIns="91425" bIns="91425" anchor="ctr" anchorCtr="0">
            <a:noAutofit/>
          </a:bodyPr>
          <a:lstStyle/>
          <a:p>
            <a:pPr lvl="0" rtl="0">
              <a:buClr>
                <a:srgbClr val="000000"/>
              </a:buClr>
              <a:buSzPct val="45833"/>
              <a:buFont typeface="Arial"/>
              <a:buNone/>
            </a:pPr>
            <a:r>
              <a:rPr lang="en" sz="3000" dirty="0"/>
              <a:t>This book:</a:t>
            </a:r>
          </a:p>
          <a:p>
            <a:endParaRPr lang="en" sz="3000" dirty="0"/>
          </a:p>
          <a:p>
            <a:pPr marL="457200" lvl="0" indent="-381000" rtl="0">
              <a:buClr>
                <a:srgbClr val="000000"/>
              </a:buClr>
              <a:buSzPct val="100000"/>
              <a:buFont typeface="Arial"/>
              <a:buChar char="●"/>
            </a:pPr>
            <a:r>
              <a:rPr lang="en" sz="3000" dirty="0"/>
              <a:t>is part of planning for the three-part problem-solving lesson</a:t>
            </a:r>
          </a:p>
          <a:p>
            <a:endParaRPr lang="en" sz="3000" dirty="0"/>
          </a:p>
          <a:p>
            <a:pPr marL="457200" lvl="0" indent="-381000" rtl="0">
              <a:buClr>
                <a:srgbClr val="000000"/>
              </a:buClr>
              <a:buSzPct val="100000"/>
              <a:buFont typeface="Arial"/>
              <a:buChar char="●"/>
            </a:pPr>
            <a:r>
              <a:rPr lang="en" sz="3000" dirty="0"/>
              <a:t>details the planning process AFTER Goal Identification and Task Selection</a:t>
            </a:r>
            <a:endParaRPr lang="en" sz="3000" dirty="0">
              <a:hlinkClick r:id="rId4"/>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290800" y="390725"/>
            <a:ext cx="4484725" cy="6076550"/>
          </a:xfrm>
          <a:prstGeom prst="rect">
            <a:avLst/>
          </a:prstGeom>
          <a:blipFill>
            <a:blip r:embed="rId3"/>
            <a:stretch>
              <a:fillRect/>
            </a:stretch>
          </a:blipFill>
          <a:ln>
            <a:noFill/>
          </a:ln>
        </p:spPr>
      </p:sp>
      <p:sp>
        <p:nvSpPr>
          <p:cNvPr id="104" name="Shape 104"/>
          <p:cNvSpPr txBox="1"/>
          <p:nvPr/>
        </p:nvSpPr>
        <p:spPr>
          <a:xfrm>
            <a:off x="4964675" y="1500650"/>
            <a:ext cx="4073099" cy="3000000"/>
          </a:xfrm>
          <a:prstGeom prst="rect">
            <a:avLst/>
          </a:prstGeom>
        </p:spPr>
        <p:txBody>
          <a:bodyPr lIns="91425" tIns="91425" rIns="91425" bIns="91425" anchor="ctr" anchorCtr="0">
            <a:noAutofit/>
          </a:bodyPr>
          <a:lstStyle/>
          <a:p>
            <a:pPr lvl="0" rtl="0">
              <a:buNone/>
            </a:pPr>
            <a:r>
              <a:rPr lang="en" sz="2400">
                <a:solidFill>
                  <a:schemeClr val="dk1"/>
                </a:solidFill>
              </a:rPr>
              <a:t>A set of instructional practices - for using </a:t>
            </a:r>
            <a:r>
              <a:rPr lang="en" sz="2400" b="1">
                <a:solidFill>
                  <a:srgbClr val="0000FF"/>
                </a:solidFill>
              </a:rPr>
              <a:t>student work</a:t>
            </a:r>
            <a:r>
              <a:rPr lang="en" sz="2400">
                <a:solidFill>
                  <a:schemeClr val="dk1"/>
                </a:solidFill>
              </a:rPr>
              <a:t> and </a:t>
            </a:r>
            <a:r>
              <a:rPr lang="en" sz="2400" b="1">
                <a:solidFill>
                  <a:srgbClr val="0000FF"/>
                </a:solidFill>
              </a:rPr>
              <a:t>students at work</a:t>
            </a:r>
            <a:r>
              <a:rPr lang="en" sz="2400">
                <a:solidFill>
                  <a:schemeClr val="dk1"/>
                </a:solidFill>
              </a:rPr>
              <a:t>, to bring important mathematics to the surface</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ki Trip p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6777"/>
            <a:ext cx="9377119" cy="3132667"/>
          </a:xfrm>
          <a:prstGeom prst="rect">
            <a:avLst/>
          </a:prstGeom>
        </p:spPr>
      </p:pic>
    </p:spTree>
    <p:extLst>
      <p:ext uri="{BB962C8B-B14F-4D97-AF65-F5344CB8AC3E}">
        <p14:creationId xmlns:p14="http://schemas.microsoft.com/office/powerpoint/2010/main" val="829877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p:spPr>
        <p:txBody>
          <a:bodyPr lIns="91425" tIns="91425" rIns="91425" bIns="91425" anchor="b" anchorCtr="0">
            <a:noAutofit/>
          </a:bodyPr>
          <a:lstStyle/>
          <a:p>
            <a:pPr>
              <a:buNone/>
            </a:pPr>
            <a:r>
              <a:rPr lang="en" dirty="0">
                <a:solidFill>
                  <a:schemeClr val="tx1"/>
                </a:solidFill>
              </a:rPr>
              <a:t>5 Practices - Anticipation Organizer</a:t>
            </a:r>
            <a:endParaRPr lang="en" dirty="0">
              <a:solidFill>
                <a:schemeClr val="tx1"/>
              </a:solidFill>
              <a:hlinkClick r:id="rId3"/>
            </a:endParaRPr>
          </a:p>
        </p:txBody>
      </p:sp>
      <p:graphicFrame>
        <p:nvGraphicFramePr>
          <p:cNvPr id="110" name="Shape 110"/>
          <p:cNvGraphicFramePr/>
          <p:nvPr>
            <p:extLst>
              <p:ext uri="{D42A27DB-BD31-4B8C-83A1-F6EECF244321}">
                <p14:modId xmlns:p14="http://schemas.microsoft.com/office/powerpoint/2010/main" val="3210178073"/>
              </p:ext>
            </p:extLst>
          </p:nvPr>
        </p:nvGraphicFramePr>
        <p:xfrm>
          <a:off x="247850" y="1563725"/>
          <a:ext cx="8321750" cy="4831373"/>
        </p:xfrm>
        <a:graphic>
          <a:graphicData uri="http://schemas.openxmlformats.org/drawingml/2006/table">
            <a:tbl>
              <a:tblPr>
                <a:noFill/>
                <a:tableStyleId>{A3DB8002-1E20-423B-9E69-3AEB14DCF4DB}</a:tableStyleId>
              </a:tblPr>
              <a:tblGrid>
                <a:gridCol w="2417709"/>
                <a:gridCol w="2533016"/>
                <a:gridCol w="2315025"/>
                <a:gridCol w="1056000"/>
              </a:tblGrid>
              <a:tr h="833725">
                <a:tc>
                  <a:txBody>
                    <a:bodyPr/>
                    <a:lstStyle/>
                    <a:p>
                      <a:pPr lvl="0" algn="ctr" rtl="0">
                        <a:lnSpc>
                          <a:spcPct val="115000"/>
                        </a:lnSpc>
                        <a:buNone/>
                      </a:pPr>
                      <a:r>
                        <a:rPr lang="en" sz="2400" b="1" dirty="0" smtClean="0"/>
                        <a:t>Strategy</a:t>
                      </a:r>
                      <a:r>
                        <a:rPr lang="en-US" sz="2400" b="1" dirty="0" smtClean="0"/>
                        <a:t> Students Might Use</a:t>
                      </a:r>
                      <a:endParaRPr lang="en" sz="2400" b="1" dirty="0"/>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algn="ctr" rtl="0">
                        <a:lnSpc>
                          <a:spcPct val="115000"/>
                        </a:lnSpc>
                        <a:buNone/>
                      </a:pPr>
                      <a:r>
                        <a:rPr lang="en" sz="2400" b="1"/>
                        <a:t>Key Questions to Ask</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algn="ctr" rtl="0">
                        <a:lnSpc>
                          <a:spcPct val="115000"/>
                        </a:lnSpc>
                        <a:buNone/>
                      </a:pPr>
                      <a:r>
                        <a:rPr lang="en" sz="2400" b="1"/>
                        <a:t>Who and What</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algn="ctr" rtl="0">
                        <a:lnSpc>
                          <a:spcPct val="115000"/>
                        </a:lnSpc>
                        <a:buNone/>
                      </a:pPr>
                      <a:r>
                        <a:rPr lang="en" sz="2400" b="1"/>
                        <a:t>Order</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r>
              <a:tr h="1640400">
                <a:tc>
                  <a:txBody>
                    <a:bodyPr/>
                    <a:lstStyle/>
                    <a:p>
                      <a:pPr lvl="0" rtl="0">
                        <a:buNone/>
                      </a:pPr>
                      <a:r>
                        <a:rPr lang="en"/>
                        <a:t>  </a:t>
                      </a:r>
                    </a:p>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marL="114300" lvl="0" rtl="0">
                        <a:lnSpc>
                          <a:spcPct val="115000"/>
                        </a:lnSpc>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r>
              <a:tr h="2166875">
                <a:tc>
                  <a:txBody>
                    <a:bodyPr/>
                    <a:lstStyle/>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rtl="0">
                        <a:buNone/>
                      </a:pPr>
                      <a:r>
                        <a:rPr lang="en" dirty="0"/>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6452020"/>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7300" y="-4"/>
            <a:ext cx="8229600" cy="703799"/>
          </a:xfrm>
          <a:prstGeom prst="rect">
            <a:avLst/>
          </a:prstGeom>
        </p:spPr>
        <p:txBody>
          <a:bodyPr lIns="91425" tIns="91425" rIns="91425" bIns="91425" anchor="b" anchorCtr="0">
            <a:noAutofit/>
          </a:bodyPr>
          <a:lstStyle/>
          <a:p>
            <a:pPr>
              <a:buNone/>
            </a:pPr>
            <a:r>
              <a:rPr lang="en" dirty="0"/>
              <a:t>Using Key Resources			</a:t>
            </a:r>
          </a:p>
        </p:txBody>
      </p:sp>
      <p:sp>
        <p:nvSpPr>
          <p:cNvPr id="116" name="Shape 116"/>
          <p:cNvSpPr txBox="1">
            <a:spLocks noGrp="1"/>
          </p:cNvSpPr>
          <p:nvPr>
            <p:ph type="body" idx="1"/>
          </p:nvPr>
        </p:nvSpPr>
        <p:spPr>
          <a:xfrm>
            <a:off x="170050" y="779750"/>
            <a:ext cx="8477399" cy="5304300"/>
          </a:xfrm>
          <a:prstGeom prst="rect">
            <a:avLst/>
          </a:prstGeom>
        </p:spPr>
        <p:txBody>
          <a:bodyPr lIns="91425" tIns="91425" rIns="91425" bIns="91425" anchor="t" anchorCtr="0">
            <a:noAutofit/>
          </a:bodyPr>
          <a:lstStyle/>
          <a:p>
            <a:pPr lvl="0" rtl="0">
              <a:buNone/>
            </a:pPr>
            <a:r>
              <a:rPr lang="en" sz="2800" b="1" dirty="0">
                <a:solidFill>
                  <a:schemeClr val="hlink"/>
                </a:solidFill>
              </a:rPr>
              <a:t>Effective Guides for Math Instruction</a:t>
            </a:r>
          </a:p>
          <a:p>
            <a:pPr lvl="0" rtl="0">
              <a:buNone/>
            </a:pPr>
            <a:r>
              <a:rPr lang="en" sz="2800" b="1" dirty="0">
                <a:solidFill>
                  <a:schemeClr val="hlink"/>
                </a:solidFill>
              </a:rPr>
              <a:t>TIPS4RM (grades 7-12)</a:t>
            </a:r>
          </a:p>
          <a:p>
            <a:pPr lvl="0" rtl="0">
              <a:buNone/>
            </a:pPr>
            <a:r>
              <a:rPr lang="en" sz="2800" b="1" dirty="0">
                <a:solidFill>
                  <a:schemeClr val="hlink"/>
                </a:solidFill>
              </a:rPr>
              <a:t>Paying Attention to Proportional Reasoning K-12</a:t>
            </a:r>
          </a:p>
          <a:p>
            <a:pPr lvl="0" rtl="0">
              <a:buNone/>
            </a:pPr>
            <a:r>
              <a:rPr lang="en" sz="2800" b="1" dirty="0">
                <a:solidFill>
                  <a:schemeClr val="hlink"/>
                </a:solidFill>
              </a:rPr>
              <a:t>Big Ideas for Proportional Reasoning K-12</a:t>
            </a:r>
            <a:r>
              <a:rPr lang="en" sz="2800" b="1" dirty="0">
                <a:solidFill>
                  <a:srgbClr val="0000FF"/>
                </a:solidFill>
              </a:rPr>
              <a:t> </a:t>
            </a:r>
          </a:p>
          <a:p>
            <a:endParaRPr lang="en" sz="2400" b="1" dirty="0">
              <a:solidFill>
                <a:srgbClr val="0000FF"/>
              </a:solidFill>
            </a:endParaRPr>
          </a:p>
          <a:p>
            <a:endParaRPr lang="en" sz="2400" b="1" dirty="0">
              <a:solidFill>
                <a:srgbClr val="0000FF"/>
              </a:solidFill>
            </a:endParaRPr>
          </a:p>
          <a:p>
            <a:endParaRPr lang="en" sz="2400" b="1" dirty="0">
              <a:solidFill>
                <a:srgbClr val="0000FF"/>
              </a:solidFill>
            </a:endParaRPr>
          </a:p>
          <a:p>
            <a:pPr lvl="0" rtl="0">
              <a:buNone/>
            </a:pPr>
            <a:r>
              <a:rPr lang="en" sz="2800" dirty="0"/>
              <a:t>To help you add to your anticipation chart ...</a:t>
            </a:r>
          </a:p>
          <a:p>
            <a:pPr marL="457200" lvl="0" indent="-406400" rtl="0">
              <a:buClr>
                <a:srgbClr val="000000"/>
              </a:buClr>
              <a:buSzPct val="100000"/>
              <a:buFont typeface="Arial"/>
              <a:buChar char="●"/>
            </a:pPr>
            <a:r>
              <a:rPr lang="en" sz="2800" dirty="0"/>
              <a:t>strategies?</a:t>
            </a:r>
          </a:p>
          <a:p>
            <a:pPr marL="457200" lvl="0" indent="-406400" rtl="0">
              <a:buClr>
                <a:srgbClr val="000000"/>
              </a:buClr>
              <a:buSzPct val="100000"/>
              <a:buFont typeface="Arial"/>
              <a:buChar char="●"/>
            </a:pPr>
            <a:r>
              <a:rPr lang="en" sz="2800" dirty="0"/>
              <a:t>thinking tools?</a:t>
            </a:r>
          </a:p>
          <a:p>
            <a:pPr marL="457200" lvl="0" indent="-406400" rtl="0">
              <a:buClr>
                <a:srgbClr val="000000"/>
              </a:buClr>
              <a:buSzPct val="100000"/>
              <a:buFont typeface="Arial"/>
              <a:buChar char="●"/>
            </a:pPr>
            <a:r>
              <a:rPr lang="en" sz="2800" dirty="0"/>
              <a:t>possible misconceptions?</a:t>
            </a:r>
          </a:p>
          <a:p>
            <a:endParaRPr lang="en" sz="2800" dirty="0"/>
          </a:p>
          <a:p>
            <a:endParaRPr lang="en" sz="2800" dirty="0"/>
          </a:p>
        </p:txBody>
      </p:sp>
      <p:sp>
        <p:nvSpPr>
          <p:cNvPr id="117" name="Shape 117"/>
          <p:cNvSpPr/>
          <p:nvPr/>
        </p:nvSpPr>
        <p:spPr>
          <a:xfrm rot="-639">
            <a:off x="4416950" y="2766869"/>
            <a:ext cx="4355855" cy="1487484"/>
          </a:xfrm>
          <a:prstGeom prst="irregularSeal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buNone/>
            </a:pPr>
            <a:r>
              <a:rPr lang="en" sz="2000" b="1" dirty="0">
                <a:solidFill>
                  <a:schemeClr val="accent2"/>
                </a:solidFill>
              </a:rPr>
              <a:t>ANTICIPATING</a:t>
            </a:r>
          </a:p>
        </p:txBody>
      </p:sp>
      <p:sp>
        <p:nvSpPr>
          <p:cNvPr id="118" name="Shape 118"/>
          <p:cNvSpPr/>
          <p:nvPr/>
        </p:nvSpPr>
        <p:spPr>
          <a:xfrm>
            <a:off x="6686950" y="979725"/>
            <a:ext cx="2085899" cy="703799"/>
          </a:xfrm>
          <a:prstGeom prst="flowChartAlternateProcess">
            <a:avLst/>
          </a:prstGeom>
          <a:solidFill>
            <a:srgbClr val="FCE5CD"/>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buNone/>
            </a:pPr>
            <a:r>
              <a:rPr lang="en" dirty="0" smtClean="0"/>
              <a:t>FREE </a:t>
            </a:r>
            <a:r>
              <a:rPr lang="en" dirty="0"/>
              <a:t>RESOURCES</a:t>
            </a: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46"/>
            <a:ext cx="8229600" cy="786300"/>
          </a:xfrm>
          <a:prstGeom prst="rect">
            <a:avLst/>
          </a:prstGeom>
        </p:spPr>
        <p:txBody>
          <a:bodyPr lIns="91425" tIns="91425" rIns="91425" bIns="91425" anchor="b" anchorCtr="0">
            <a:noAutofit/>
          </a:bodyPr>
          <a:lstStyle/>
          <a:p>
            <a:pPr lvl="0" rtl="0">
              <a:buNone/>
            </a:pPr>
            <a:r>
              <a:rPr lang="en" dirty="0"/>
              <a:t>Solidifying the Consolidation</a:t>
            </a:r>
          </a:p>
        </p:txBody>
      </p:sp>
      <p:sp>
        <p:nvSpPr>
          <p:cNvPr id="124" name="Shape 124"/>
          <p:cNvSpPr txBox="1">
            <a:spLocks noGrp="1"/>
          </p:cNvSpPr>
          <p:nvPr>
            <p:ph type="body" idx="1"/>
          </p:nvPr>
        </p:nvSpPr>
        <p:spPr>
          <a:xfrm>
            <a:off x="1590700" y="1060950"/>
            <a:ext cx="7096200" cy="5578200"/>
          </a:xfrm>
          <a:prstGeom prst="rect">
            <a:avLst/>
          </a:prstGeom>
        </p:spPr>
        <p:txBody>
          <a:bodyPr lIns="91425" tIns="91425" rIns="91425" bIns="91425" anchor="t" anchorCtr="0">
            <a:noAutofit/>
          </a:bodyPr>
          <a:lstStyle/>
          <a:p>
            <a:pPr lvl="0" rtl="0">
              <a:buNone/>
            </a:pPr>
            <a:endParaRPr lang="en" sz="4000" dirty="0"/>
          </a:p>
          <a:p>
            <a:pPr marL="457200" lvl="0" indent="-419100" rtl="0">
              <a:buClr>
                <a:srgbClr val="000000"/>
              </a:buClr>
              <a:buSzPct val="100000"/>
              <a:buFont typeface="Arial"/>
              <a:buChar char="●"/>
            </a:pPr>
            <a:r>
              <a:rPr lang="en" sz="3600" b="1" dirty="0">
                <a:solidFill>
                  <a:srgbClr val="FF0000"/>
                </a:solidFill>
              </a:rPr>
              <a:t>THE lesson learning </a:t>
            </a:r>
            <a:r>
              <a:rPr lang="en" sz="3600" b="1" dirty="0" smtClean="0">
                <a:solidFill>
                  <a:srgbClr val="FF0000"/>
                </a:solidFill>
              </a:rPr>
              <a:t>goal</a:t>
            </a:r>
            <a:endParaRPr lang="en-US" sz="3600" b="1" dirty="0" smtClean="0">
              <a:solidFill>
                <a:srgbClr val="FF0000"/>
              </a:solidFill>
            </a:endParaRPr>
          </a:p>
          <a:p>
            <a:pPr marL="457200" lvl="0" indent="-419100" rtl="0">
              <a:buClr>
                <a:srgbClr val="000000"/>
              </a:buClr>
              <a:buSzPct val="100000"/>
              <a:buFont typeface="Arial"/>
              <a:buChar char="●"/>
            </a:pPr>
            <a:endParaRPr lang="en" sz="3600" b="1" dirty="0">
              <a:solidFill>
                <a:srgbClr val="FF0000"/>
              </a:solidFill>
            </a:endParaRPr>
          </a:p>
          <a:p>
            <a:pPr marL="457200" lvl="0" indent="-419100" rtl="0">
              <a:buClr>
                <a:srgbClr val="000000"/>
              </a:buClr>
              <a:buSzPct val="100000"/>
              <a:buFont typeface="Arial"/>
              <a:buChar char="●"/>
            </a:pPr>
            <a:r>
              <a:rPr lang="en" sz="3600" b="1" dirty="0">
                <a:solidFill>
                  <a:srgbClr val="FF0000"/>
                </a:solidFill>
              </a:rPr>
              <a:t>Key questions and responses </a:t>
            </a:r>
          </a:p>
          <a:p>
            <a:pPr marL="457200" lvl="0" indent="-419100" rtl="0">
              <a:buClr>
                <a:srgbClr val="000000"/>
              </a:buClr>
              <a:buSzPct val="100000"/>
              <a:buFont typeface="Arial"/>
              <a:buChar char="●"/>
            </a:pPr>
            <a:endParaRPr lang="en-US" sz="3600" b="1" dirty="0" smtClean="0">
              <a:solidFill>
                <a:srgbClr val="FF0000"/>
              </a:solidFill>
            </a:endParaRPr>
          </a:p>
          <a:p>
            <a:pPr marL="457200" lvl="0" indent="-419100" rtl="0">
              <a:buClr>
                <a:srgbClr val="000000"/>
              </a:buClr>
              <a:buSzPct val="100000"/>
              <a:buFont typeface="Arial"/>
              <a:buChar char="●"/>
            </a:pPr>
            <a:r>
              <a:rPr lang="en" sz="3600" b="1" dirty="0" smtClean="0">
                <a:solidFill>
                  <a:srgbClr val="FF0000"/>
                </a:solidFill>
              </a:rPr>
              <a:t>Highlights/summary </a:t>
            </a:r>
            <a:endParaRPr lang="en" sz="3600" b="1" dirty="0">
              <a:solidFill>
                <a:srgbClr val="FF0000"/>
              </a:solidFill>
            </a:endParaRPr>
          </a:p>
          <a:p>
            <a:endParaRPr lang="en" b="1" dirty="0"/>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125246"/>
            <a:ext cx="8229600" cy="786300"/>
          </a:xfrm>
          <a:prstGeom prst="rect">
            <a:avLst/>
          </a:prstGeom>
        </p:spPr>
        <p:txBody>
          <a:bodyPr lIns="91425" tIns="91425" rIns="91425" bIns="91425" anchor="b" anchorCtr="0">
            <a:noAutofit/>
          </a:bodyPr>
          <a:lstStyle/>
          <a:p>
            <a:pPr lvl="0" rtl="0">
              <a:buNone/>
            </a:pPr>
            <a:r>
              <a:rPr lang="en" dirty="0"/>
              <a:t>Solidifying the Consolidation</a:t>
            </a:r>
          </a:p>
        </p:txBody>
      </p:sp>
      <p:sp>
        <p:nvSpPr>
          <p:cNvPr id="131" name="Shape 131"/>
          <p:cNvSpPr txBox="1">
            <a:spLocks noGrp="1"/>
          </p:cNvSpPr>
          <p:nvPr>
            <p:ph type="body" idx="1"/>
          </p:nvPr>
        </p:nvSpPr>
        <p:spPr>
          <a:xfrm>
            <a:off x="531150" y="639900"/>
            <a:ext cx="8081700" cy="6090899"/>
          </a:xfrm>
          <a:prstGeom prst="rect">
            <a:avLst/>
          </a:prstGeom>
        </p:spPr>
        <p:txBody>
          <a:bodyPr lIns="91425" tIns="91425" rIns="91425" bIns="91425" anchor="t" anchorCtr="0">
            <a:noAutofit/>
          </a:bodyPr>
          <a:lstStyle/>
          <a:p>
            <a:pPr lvl="0" rtl="0">
              <a:buNone/>
            </a:pPr>
            <a:r>
              <a:rPr lang="en" dirty="0"/>
              <a:t>For example . . .</a:t>
            </a:r>
          </a:p>
          <a:p>
            <a:pPr lvl="0" rtl="0">
              <a:buNone/>
            </a:pPr>
            <a:r>
              <a:rPr lang="en" sz="2400" b="1" dirty="0">
                <a:solidFill>
                  <a:srgbClr val="0000FF"/>
                </a:solidFill>
              </a:rPr>
              <a:t>Learning Goal:  Using multiplicative </a:t>
            </a:r>
            <a:r>
              <a:rPr lang="en" sz="2400" b="1" dirty="0" smtClean="0">
                <a:solidFill>
                  <a:srgbClr val="0000FF"/>
                </a:solidFill>
              </a:rPr>
              <a:t>thinking</a:t>
            </a:r>
            <a:r>
              <a:rPr lang="en-US" sz="2400" b="1" dirty="0" smtClean="0">
                <a:solidFill>
                  <a:srgbClr val="0000FF"/>
                </a:solidFill>
              </a:rPr>
              <a:t> </a:t>
            </a:r>
            <a:r>
              <a:rPr lang="en" sz="2400" b="1" dirty="0" smtClean="0">
                <a:solidFill>
                  <a:srgbClr val="0000FF"/>
                </a:solidFill>
              </a:rPr>
              <a:t>for </a:t>
            </a:r>
            <a:r>
              <a:rPr lang="en" sz="2400" b="1" dirty="0">
                <a:solidFill>
                  <a:srgbClr val="0000FF"/>
                </a:solidFill>
              </a:rPr>
              <a:t>proportional reasoning with rates.</a:t>
            </a:r>
          </a:p>
          <a:p>
            <a:pPr lvl="0" rtl="0">
              <a:buNone/>
            </a:pPr>
            <a:r>
              <a:rPr lang="en" sz="2400" b="1" dirty="0">
                <a:solidFill>
                  <a:srgbClr val="FF0000"/>
                </a:solidFill>
              </a:rPr>
              <a:t>A. Melissa - replicating </a:t>
            </a:r>
            <a:r>
              <a:rPr lang="en" sz="2400" b="1" dirty="0" smtClean="0">
                <a:solidFill>
                  <a:srgbClr val="FF0000"/>
                </a:solidFill>
              </a:rPr>
              <a:t>sets</a:t>
            </a:r>
            <a:r>
              <a:rPr lang="en-US" sz="2400" b="1" dirty="0" smtClean="0">
                <a:solidFill>
                  <a:srgbClr val="FF0000"/>
                </a:solidFill>
              </a:rPr>
              <a:t>;</a:t>
            </a:r>
            <a:r>
              <a:rPr lang="en" sz="2400" b="1" dirty="0" smtClean="0">
                <a:solidFill>
                  <a:srgbClr val="FF0000"/>
                </a:solidFill>
              </a:rPr>
              <a:t> </a:t>
            </a:r>
            <a:r>
              <a:rPr lang="en" sz="2400" b="1" dirty="0">
                <a:solidFill>
                  <a:srgbClr val="FF0000"/>
                </a:solidFill>
              </a:rPr>
              <a:t>additive thinking</a:t>
            </a:r>
          </a:p>
          <a:p>
            <a:pPr marL="914400" lvl="0" indent="-381000" rtl="0">
              <a:buClr>
                <a:srgbClr val="000000"/>
              </a:buClr>
              <a:buSzPct val="100000"/>
              <a:buFont typeface="Arial"/>
              <a:buChar char="●"/>
            </a:pPr>
            <a:r>
              <a:rPr lang="en" sz="2400" dirty="0"/>
              <a:t>How did you get your overall answer?</a:t>
            </a:r>
          </a:p>
          <a:p>
            <a:pPr marL="914400" lvl="0" indent="-381000" rtl="0">
              <a:buClr>
                <a:srgbClr val="000000"/>
              </a:buClr>
              <a:buSzPct val="100000"/>
              <a:buFont typeface="Arial"/>
              <a:buChar char="●"/>
            </a:pPr>
            <a:r>
              <a:rPr lang="en" sz="2400" dirty="0"/>
              <a:t>Would you do it the same way if you had more rows to add?</a:t>
            </a:r>
          </a:p>
          <a:p>
            <a:pPr lvl="0" rtl="0">
              <a:buNone/>
            </a:pPr>
            <a:r>
              <a:rPr lang="en" sz="2400" b="1" dirty="0">
                <a:solidFill>
                  <a:srgbClr val="FF0000"/>
                </a:solidFill>
              </a:rPr>
              <a:t>B. Jamal - ratio/rate table; equivalent rates</a:t>
            </a:r>
          </a:p>
          <a:p>
            <a:pPr marL="914400" lvl="0" indent="-381000" rtl="0">
              <a:buClr>
                <a:srgbClr val="000000"/>
              </a:buClr>
              <a:buSzPct val="100000"/>
              <a:buFont typeface="Arial"/>
              <a:buChar char="●"/>
            </a:pPr>
            <a:r>
              <a:rPr lang="en" sz="2400" dirty="0"/>
              <a:t>How did you get the rate of 20:8?</a:t>
            </a:r>
          </a:p>
          <a:p>
            <a:pPr marL="914400" lvl="0" indent="-381000" rtl="0">
              <a:buClr>
                <a:srgbClr val="000000"/>
              </a:buClr>
              <a:buSzPct val="100000"/>
              <a:buFont typeface="Arial"/>
              <a:buChar char="●"/>
            </a:pPr>
            <a:r>
              <a:rPr lang="en" sz="2400" dirty="0"/>
              <a:t>What do you call this representation?</a:t>
            </a:r>
          </a:p>
          <a:p>
            <a:pPr lvl="0" rtl="0">
              <a:buNone/>
            </a:pPr>
            <a:r>
              <a:rPr lang="en" sz="2400" b="1" dirty="0">
                <a:solidFill>
                  <a:srgbClr val="FF0000"/>
                </a:solidFill>
              </a:rPr>
              <a:t>C. Jason - multiplicative reasoning</a:t>
            </a:r>
          </a:p>
          <a:p>
            <a:pPr marL="914400" lvl="0" indent="-381000" rtl="0">
              <a:buClr>
                <a:srgbClr val="000000"/>
              </a:buClr>
              <a:buSzPct val="100000"/>
              <a:buFont typeface="Arial"/>
              <a:buChar char="●"/>
            </a:pPr>
            <a:r>
              <a:rPr lang="en" sz="2400" dirty="0"/>
              <a:t>Can you show me how you “counted by twos”?</a:t>
            </a:r>
          </a:p>
          <a:p>
            <a:pPr marL="914400" lvl="0" indent="-381000" rtl="0">
              <a:buClr>
                <a:srgbClr val="000000"/>
              </a:buClr>
              <a:buSzPct val="100000"/>
              <a:buFont typeface="Arial"/>
              <a:buChar char="●"/>
            </a:pPr>
            <a:r>
              <a:rPr lang="en" sz="2400" dirty="0"/>
              <a:t>How might you use numbers and equations to represent your thinking process?</a:t>
            </a: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Highlights/Summary</a:t>
            </a:r>
            <a:r>
              <a:rPr lang="en-US" dirty="0" smtClean="0"/>
              <a:t> - Example</a:t>
            </a:r>
            <a:endParaRPr lang="en" dirty="0"/>
          </a:p>
        </p:txBody>
      </p:sp>
      <p:sp>
        <p:nvSpPr>
          <p:cNvPr id="138" name="Shape 138"/>
          <p:cNvSpPr txBox="1">
            <a:spLocks noGrp="1"/>
          </p:cNvSpPr>
          <p:nvPr>
            <p:ph type="body" idx="1"/>
          </p:nvPr>
        </p:nvSpPr>
        <p:spPr>
          <a:xfrm>
            <a:off x="457200" y="1417637"/>
            <a:ext cx="8441699" cy="5150487"/>
          </a:xfrm>
          <a:prstGeom prst="rect">
            <a:avLst/>
          </a:prstGeom>
        </p:spPr>
        <p:txBody>
          <a:bodyPr lIns="91425" tIns="91425" rIns="91425" bIns="91425" anchor="t" anchorCtr="0">
            <a:noAutofit/>
          </a:bodyPr>
          <a:lstStyle/>
          <a:p>
            <a:pPr lvl="0" rtl="0">
              <a:buNone/>
            </a:pPr>
            <a:r>
              <a:rPr lang="en" sz="2800" b="1" dirty="0" smtClean="0">
                <a:solidFill>
                  <a:srgbClr val="0000FF"/>
                </a:solidFill>
              </a:rPr>
              <a:t>A </a:t>
            </a:r>
            <a:r>
              <a:rPr lang="en" sz="2800" b="1" u="sng" dirty="0">
                <a:solidFill>
                  <a:srgbClr val="0000FF"/>
                </a:solidFill>
              </a:rPr>
              <a:t>rate</a:t>
            </a:r>
            <a:r>
              <a:rPr lang="en" sz="2800" b="1" dirty="0">
                <a:solidFill>
                  <a:srgbClr val="0000FF"/>
                </a:solidFill>
              </a:rPr>
              <a:t> is a (multiplicative) comparison, or type of </a:t>
            </a:r>
            <a:r>
              <a:rPr lang="en" sz="2800" b="1" dirty="0" smtClean="0">
                <a:solidFill>
                  <a:srgbClr val="0000FF"/>
                </a:solidFill>
              </a:rPr>
              <a:t>ratio,</a:t>
            </a:r>
            <a:endParaRPr lang="en-US" sz="2800" b="1" dirty="0" smtClean="0">
              <a:solidFill>
                <a:srgbClr val="0000FF"/>
              </a:solidFill>
            </a:endParaRPr>
          </a:p>
          <a:p>
            <a:pPr lvl="0" rtl="0">
              <a:buNone/>
            </a:pPr>
            <a:r>
              <a:rPr lang="en" sz="2800" b="1" dirty="0" smtClean="0">
                <a:solidFill>
                  <a:srgbClr val="0000FF"/>
                </a:solidFill>
              </a:rPr>
              <a:t>between </a:t>
            </a:r>
            <a:r>
              <a:rPr lang="en" sz="2800" b="1" dirty="0">
                <a:solidFill>
                  <a:srgbClr val="0000FF"/>
                </a:solidFill>
              </a:rPr>
              <a:t>2 quantities with different units.</a:t>
            </a:r>
          </a:p>
          <a:p>
            <a:endParaRPr lang="en" sz="1400" b="1" dirty="0">
              <a:solidFill>
                <a:srgbClr val="0000FF"/>
              </a:solidFill>
            </a:endParaRPr>
          </a:p>
          <a:p>
            <a:pPr lvl="0" rtl="0">
              <a:buNone/>
            </a:pPr>
            <a:r>
              <a:rPr lang="en" sz="2800" b="1" dirty="0">
                <a:solidFill>
                  <a:srgbClr val="FF0000"/>
                </a:solidFill>
              </a:rPr>
              <a:t>Rate problems </a:t>
            </a:r>
            <a:r>
              <a:rPr lang="en-US" sz="2800" b="1" dirty="0" smtClean="0">
                <a:solidFill>
                  <a:srgbClr val="FF0000"/>
                </a:solidFill>
              </a:rPr>
              <a:t>may</a:t>
            </a:r>
            <a:r>
              <a:rPr lang="en" sz="2800" b="1" dirty="0" smtClean="0">
                <a:solidFill>
                  <a:srgbClr val="FF0000"/>
                </a:solidFill>
              </a:rPr>
              <a:t> </a:t>
            </a:r>
            <a:r>
              <a:rPr lang="en" sz="2800" b="1" dirty="0">
                <a:solidFill>
                  <a:srgbClr val="FF0000"/>
                </a:solidFill>
              </a:rPr>
              <a:t>be solved by:</a:t>
            </a:r>
          </a:p>
          <a:p>
            <a:pPr marL="457200" lvl="0" indent="-406400" rtl="0">
              <a:buClr>
                <a:srgbClr val="6AA84F"/>
              </a:buClr>
              <a:buSzPct val="100000"/>
              <a:buFont typeface="Arial"/>
              <a:buChar char="●"/>
            </a:pPr>
            <a:r>
              <a:rPr lang="en-US" sz="2800" b="1" dirty="0">
                <a:solidFill>
                  <a:srgbClr val="6AA84F"/>
                </a:solidFill>
              </a:rPr>
              <a:t>R</a:t>
            </a:r>
            <a:r>
              <a:rPr lang="en" sz="2800" b="1" dirty="0" smtClean="0">
                <a:solidFill>
                  <a:srgbClr val="6AA84F"/>
                </a:solidFill>
              </a:rPr>
              <a:t>eplicating sets</a:t>
            </a:r>
            <a:r>
              <a:rPr lang="en-US" sz="2800" b="1" dirty="0" smtClean="0">
                <a:solidFill>
                  <a:srgbClr val="6AA84F"/>
                </a:solidFill>
              </a:rPr>
              <a:t> -</a:t>
            </a:r>
            <a:r>
              <a:rPr lang="en" sz="2800" b="1" dirty="0" smtClean="0">
                <a:solidFill>
                  <a:srgbClr val="6AA84F"/>
                </a:solidFill>
              </a:rPr>
              <a:t> </a:t>
            </a:r>
            <a:r>
              <a:rPr lang="en" sz="2800" b="1" dirty="0">
                <a:solidFill>
                  <a:srgbClr val="6AA84F"/>
                </a:solidFill>
              </a:rPr>
              <a:t>growing the </a:t>
            </a:r>
            <a:r>
              <a:rPr lang="en" sz="2800" b="1" dirty="0" smtClean="0">
                <a:solidFill>
                  <a:srgbClr val="6AA84F"/>
                </a:solidFill>
              </a:rPr>
              <a:t>rate</a:t>
            </a:r>
            <a:endParaRPr lang="en-US" sz="2800" b="1" dirty="0">
              <a:solidFill>
                <a:srgbClr val="6AA84F"/>
              </a:solidFill>
            </a:endParaRPr>
          </a:p>
          <a:p>
            <a:pPr marL="457200" lvl="0" indent="-406400" rtl="0">
              <a:buClr>
                <a:srgbClr val="6AA84F"/>
              </a:buClr>
              <a:buSzPct val="100000"/>
              <a:buFont typeface="Arial"/>
              <a:buChar char="●"/>
            </a:pPr>
            <a:r>
              <a:rPr lang="en-US" sz="2800" b="1" dirty="0" smtClean="0">
                <a:solidFill>
                  <a:srgbClr val="6AA84F"/>
                </a:solidFill>
              </a:rPr>
              <a:t>Finding/using equivalent rates on a ratio/rate table</a:t>
            </a:r>
            <a:endParaRPr lang="en" sz="2800" b="1" dirty="0">
              <a:solidFill>
                <a:srgbClr val="6AA84F"/>
              </a:solidFill>
            </a:endParaRPr>
          </a:p>
          <a:p>
            <a:pPr marL="457200" lvl="0" indent="-406400" rtl="0">
              <a:buClr>
                <a:srgbClr val="6AA84F"/>
              </a:buClr>
              <a:buSzPct val="100000"/>
              <a:buFont typeface="Arial"/>
              <a:buChar char="●"/>
            </a:pPr>
            <a:r>
              <a:rPr lang="en-US" sz="2800" b="1" dirty="0">
                <a:solidFill>
                  <a:srgbClr val="6AA84F"/>
                </a:solidFill>
              </a:rPr>
              <a:t>F</a:t>
            </a:r>
            <a:r>
              <a:rPr lang="en" sz="2800" b="1" dirty="0" smtClean="0">
                <a:solidFill>
                  <a:srgbClr val="6AA84F"/>
                </a:solidFill>
              </a:rPr>
              <a:t>inding </a:t>
            </a:r>
            <a:r>
              <a:rPr lang="en" sz="2800" b="1" dirty="0">
                <a:solidFill>
                  <a:srgbClr val="6AA84F"/>
                </a:solidFill>
              </a:rPr>
              <a:t>and using unit rates</a:t>
            </a:r>
          </a:p>
          <a:p>
            <a:pPr marL="457200" lvl="0" indent="-406400" rtl="0">
              <a:buClr>
                <a:srgbClr val="6AA84F"/>
              </a:buClr>
              <a:buSzPct val="100000"/>
              <a:buFont typeface="Arial"/>
              <a:buChar char="●"/>
            </a:pPr>
            <a:r>
              <a:rPr lang="en-US" sz="2800" b="1" dirty="0">
                <a:solidFill>
                  <a:srgbClr val="6AA84F"/>
                </a:solidFill>
              </a:rPr>
              <a:t>M</a:t>
            </a:r>
            <a:r>
              <a:rPr lang="en" sz="2800" b="1" dirty="0" smtClean="0">
                <a:solidFill>
                  <a:srgbClr val="6AA84F"/>
                </a:solidFill>
              </a:rPr>
              <a:t>ultiplying </a:t>
            </a:r>
            <a:r>
              <a:rPr lang="en" sz="2800" b="1" dirty="0">
                <a:solidFill>
                  <a:srgbClr val="6AA84F"/>
                </a:solidFill>
              </a:rPr>
              <a:t>using a scale factor</a:t>
            </a:r>
          </a:p>
          <a:p>
            <a:endParaRPr lang="en" sz="1400" b="1" dirty="0">
              <a:solidFill>
                <a:srgbClr val="6AA84F"/>
              </a:solidFill>
            </a:endParaRPr>
          </a:p>
          <a:p>
            <a:pPr lvl="0" rtl="0">
              <a:buNone/>
            </a:pPr>
            <a:r>
              <a:rPr lang="en-US" sz="2800" dirty="0" smtClean="0"/>
              <a:t>	</a:t>
            </a:r>
            <a:r>
              <a:rPr lang="en" sz="2800" dirty="0" smtClean="0"/>
              <a:t>(BUT </a:t>
            </a:r>
            <a:r>
              <a:rPr lang="en" sz="2800" dirty="0"/>
              <a:t>in students’ words that flow out of their learning from the </a:t>
            </a:r>
            <a:r>
              <a:rPr lang="en" sz="2800" dirty="0" smtClean="0"/>
              <a:t>problem</a:t>
            </a:r>
            <a:r>
              <a:rPr lang="en-US" sz="2800" dirty="0" smtClean="0"/>
              <a:t> . . .</a:t>
            </a:r>
            <a:r>
              <a:rPr lang="en" sz="2800" dirty="0" smtClean="0"/>
              <a:t>  </a:t>
            </a:r>
            <a:r>
              <a:rPr lang="en" sz="2800" dirty="0"/>
              <a:t>Ask </a:t>
            </a:r>
            <a:r>
              <a:rPr lang="en" sz="2800" dirty="0" smtClean="0"/>
              <a:t>them</a:t>
            </a:r>
            <a:r>
              <a:rPr lang="en-US" sz="2800" dirty="0"/>
              <a:t> </a:t>
            </a:r>
            <a:r>
              <a:rPr lang="en-US" sz="2800" dirty="0" smtClean="0"/>
              <a:t>. . .]</a:t>
            </a:r>
            <a:endParaRPr lang="en" sz="2800" dirty="0"/>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CDS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0"/>
            <a:ext cx="9144000" cy="5253512"/>
          </a:xfrm>
          <a:prstGeom prst="rect">
            <a:avLst/>
          </a:prstGeom>
        </p:spPr>
      </p:pic>
    </p:spTree>
    <p:extLst>
      <p:ext uri="{BB962C8B-B14F-4D97-AF65-F5344CB8AC3E}">
        <p14:creationId xmlns:p14="http://schemas.microsoft.com/office/powerpoint/2010/main" val="2789278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CDS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0"/>
            <a:ext cx="9144000" cy="5253512"/>
          </a:xfrm>
          <a:prstGeom prst="rect">
            <a:avLst/>
          </a:prstGeom>
        </p:spPr>
      </p:pic>
      <p:sp>
        <p:nvSpPr>
          <p:cNvPr id="3" name="Oval 2"/>
          <p:cNvSpPr/>
          <p:nvPr/>
        </p:nvSpPr>
        <p:spPr>
          <a:xfrm>
            <a:off x="-113161" y="2125149"/>
            <a:ext cx="1823142" cy="867664"/>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635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CDS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0"/>
            <a:ext cx="9144000" cy="5253512"/>
          </a:xfrm>
          <a:prstGeom prst="rect">
            <a:avLst/>
          </a:prstGeom>
        </p:spPr>
      </p:pic>
      <p:sp>
        <p:nvSpPr>
          <p:cNvPr id="3" name="Oval 2"/>
          <p:cNvSpPr/>
          <p:nvPr/>
        </p:nvSpPr>
        <p:spPr>
          <a:xfrm>
            <a:off x="1357927" y="2062277"/>
            <a:ext cx="2376371" cy="1005982"/>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636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CDS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0"/>
            <a:ext cx="9144000" cy="5253512"/>
          </a:xfrm>
          <a:prstGeom prst="rect">
            <a:avLst/>
          </a:prstGeom>
        </p:spPr>
      </p:pic>
      <p:sp>
        <p:nvSpPr>
          <p:cNvPr id="3" name="Oval 2"/>
          <p:cNvSpPr/>
          <p:nvPr/>
        </p:nvSpPr>
        <p:spPr>
          <a:xfrm>
            <a:off x="1357927" y="2062277"/>
            <a:ext cx="2376371" cy="1005982"/>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1684835" y="3634127"/>
            <a:ext cx="1282486" cy="754490"/>
          </a:xfrm>
          <a:prstGeom prst="straightConnector1">
            <a:avLst/>
          </a:prstGeom>
          <a:ln w="1016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4944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p:spPr>
        <p:txBody>
          <a:bodyPr lIns="91425" tIns="91425" rIns="91425" bIns="91425" anchor="b" anchorCtr="0">
            <a:noAutofit/>
          </a:bodyPr>
          <a:lstStyle/>
          <a:p>
            <a:pPr>
              <a:buNone/>
            </a:pPr>
            <a:r>
              <a:rPr lang="en" dirty="0">
                <a:solidFill>
                  <a:schemeClr val="tx1"/>
                </a:solidFill>
              </a:rPr>
              <a:t>5 Practices - Anticipation Organizer</a:t>
            </a:r>
            <a:endParaRPr lang="en" dirty="0">
              <a:solidFill>
                <a:schemeClr val="tx1"/>
              </a:solidFill>
              <a:hlinkClick r:id="rId3"/>
            </a:endParaRPr>
          </a:p>
        </p:txBody>
      </p:sp>
      <p:graphicFrame>
        <p:nvGraphicFramePr>
          <p:cNvPr id="110" name="Shape 110"/>
          <p:cNvGraphicFramePr/>
          <p:nvPr>
            <p:extLst>
              <p:ext uri="{D42A27DB-BD31-4B8C-83A1-F6EECF244321}">
                <p14:modId xmlns:p14="http://schemas.microsoft.com/office/powerpoint/2010/main" val="3396099446"/>
              </p:ext>
            </p:extLst>
          </p:nvPr>
        </p:nvGraphicFramePr>
        <p:xfrm>
          <a:off x="247850" y="1563725"/>
          <a:ext cx="8321750" cy="4831373"/>
        </p:xfrm>
        <a:graphic>
          <a:graphicData uri="http://schemas.openxmlformats.org/drawingml/2006/table">
            <a:tbl>
              <a:tblPr>
                <a:noFill/>
                <a:tableStyleId>{A3DB8002-1E20-423B-9E69-3AEB14DCF4DB}</a:tableStyleId>
              </a:tblPr>
              <a:tblGrid>
                <a:gridCol w="2417709"/>
                <a:gridCol w="2533016"/>
                <a:gridCol w="2315025"/>
                <a:gridCol w="1056000"/>
              </a:tblGrid>
              <a:tr h="833725">
                <a:tc>
                  <a:txBody>
                    <a:bodyPr/>
                    <a:lstStyle/>
                    <a:p>
                      <a:pPr lvl="0" algn="ctr" rtl="0">
                        <a:lnSpc>
                          <a:spcPct val="115000"/>
                        </a:lnSpc>
                        <a:buNone/>
                      </a:pPr>
                      <a:r>
                        <a:rPr lang="en" sz="2400" b="1" dirty="0" smtClean="0"/>
                        <a:t>Strategy</a:t>
                      </a:r>
                      <a:r>
                        <a:rPr lang="en-US" sz="2400" b="1" dirty="0" smtClean="0"/>
                        <a:t> Students Might Use</a:t>
                      </a:r>
                      <a:endParaRPr lang="en" sz="2400" b="1" dirty="0"/>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algn="ctr" rtl="0">
                        <a:lnSpc>
                          <a:spcPct val="115000"/>
                        </a:lnSpc>
                        <a:buNone/>
                      </a:pPr>
                      <a:r>
                        <a:rPr lang="en" sz="2400" b="1"/>
                        <a:t>Key Questions to Ask</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algn="ctr" rtl="0">
                        <a:lnSpc>
                          <a:spcPct val="115000"/>
                        </a:lnSpc>
                        <a:buNone/>
                      </a:pPr>
                      <a:r>
                        <a:rPr lang="en" sz="2400" b="1"/>
                        <a:t>Who and What</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algn="ctr" rtl="0">
                        <a:lnSpc>
                          <a:spcPct val="115000"/>
                        </a:lnSpc>
                        <a:buNone/>
                      </a:pPr>
                      <a:r>
                        <a:rPr lang="en" sz="2400" b="1"/>
                        <a:t>Order</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r>
              <a:tr h="1640400">
                <a:tc>
                  <a:txBody>
                    <a:bodyPr/>
                    <a:lstStyle/>
                    <a:p>
                      <a:pPr lvl="0" rtl="0">
                        <a:buNone/>
                      </a:pPr>
                      <a:r>
                        <a:rPr lang="en"/>
                        <a:t>  </a:t>
                      </a:r>
                    </a:p>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marL="114300" lvl="0" rtl="0">
                        <a:lnSpc>
                          <a:spcPct val="115000"/>
                        </a:lnSpc>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r>
              <a:tr h="2166875">
                <a:tc>
                  <a:txBody>
                    <a:bodyPr/>
                    <a:lstStyle/>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rtl="0">
                        <a:buNone/>
                      </a:pPr>
                      <a:r>
                        <a:rPr lang="en"/>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rtl="0">
                        <a:buNone/>
                      </a:pPr>
                      <a:r>
                        <a:rPr lang="en" dirty="0"/>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410406244"/>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30" name="Shape 30"/>
          <p:cNvSpPr txBox="1">
            <a:spLocks noGrp="1"/>
          </p:cNvSpPr>
          <p:nvPr>
            <p:ph type="title"/>
          </p:nvPr>
        </p:nvSpPr>
        <p:spPr>
          <a:prstGeom prst="rect">
            <a:avLst/>
          </a:prstGeom>
        </p:spPr>
        <p:txBody>
          <a:bodyPr lIns="91425" tIns="91425" rIns="91425" bIns="91425" anchor="b" anchorCtr="0">
            <a:noAutofit/>
          </a:bodyPr>
          <a:lstStyle/>
          <a:p>
            <a:pPr>
              <a:buNone/>
            </a:pPr>
            <a:r>
              <a:rPr lang="en-US" dirty="0" smtClean="0"/>
              <a:t>CIIM Research Report - 2007</a:t>
            </a:r>
            <a:endParaRPr lang="en" dirty="0"/>
          </a:p>
        </p:txBody>
      </p:sp>
      <p:pic>
        <p:nvPicPr>
          <p:cNvPr id="3" name="Picture 2"/>
          <p:cNvPicPr>
            <a:picLocks noChangeAspect="1"/>
          </p:cNvPicPr>
          <p:nvPr/>
        </p:nvPicPr>
        <p:blipFill>
          <a:blip r:embed="rId3"/>
          <a:stretch>
            <a:fillRect/>
          </a:stretch>
        </p:blipFill>
        <p:spPr>
          <a:xfrm>
            <a:off x="894643" y="1666522"/>
            <a:ext cx="7374468" cy="5191478"/>
          </a:xfrm>
          <a:prstGeom prst="rect">
            <a:avLst/>
          </a:prstGeom>
        </p:spPr>
      </p:pic>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CDS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0"/>
            <a:ext cx="9144000" cy="5253512"/>
          </a:xfrm>
          <a:prstGeom prst="rect">
            <a:avLst/>
          </a:prstGeom>
        </p:spPr>
      </p:pic>
      <p:sp>
        <p:nvSpPr>
          <p:cNvPr id="3" name="Oval 2"/>
          <p:cNvSpPr/>
          <p:nvPr/>
        </p:nvSpPr>
        <p:spPr>
          <a:xfrm>
            <a:off x="3696578" y="2112573"/>
            <a:ext cx="2225490" cy="867664"/>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6090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CDS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0"/>
            <a:ext cx="9144000" cy="5253512"/>
          </a:xfrm>
          <a:prstGeom prst="rect">
            <a:avLst/>
          </a:prstGeom>
        </p:spPr>
      </p:pic>
      <p:sp>
        <p:nvSpPr>
          <p:cNvPr id="2" name="Oval 1"/>
          <p:cNvSpPr/>
          <p:nvPr/>
        </p:nvSpPr>
        <p:spPr>
          <a:xfrm>
            <a:off x="5796334" y="2112573"/>
            <a:ext cx="1823142" cy="867664"/>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5-Point Star 2"/>
          <p:cNvSpPr/>
          <p:nvPr/>
        </p:nvSpPr>
        <p:spPr>
          <a:xfrm>
            <a:off x="6208889" y="3358444"/>
            <a:ext cx="1157111" cy="1016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714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44"/>
            <a:ext cx="8229600" cy="649499"/>
          </a:xfrm>
          <a:prstGeom prst="rect">
            <a:avLst/>
          </a:prstGeom>
        </p:spPr>
        <p:txBody>
          <a:bodyPr lIns="91425" tIns="91425" rIns="91425" bIns="91425" anchor="b" anchorCtr="0">
            <a:noAutofit/>
          </a:bodyPr>
          <a:lstStyle/>
          <a:p>
            <a:pPr lvl="0" rtl="0">
              <a:buNone/>
            </a:pPr>
            <a:r>
              <a:rPr lang="en"/>
              <a:t>Direction for Math in Halton</a:t>
            </a:r>
          </a:p>
        </p:txBody>
      </p:sp>
      <p:sp>
        <p:nvSpPr>
          <p:cNvPr id="56" name="Shape 56"/>
          <p:cNvSpPr txBox="1">
            <a:spLocks noGrp="1"/>
          </p:cNvSpPr>
          <p:nvPr>
            <p:ph type="body" idx="1"/>
          </p:nvPr>
        </p:nvSpPr>
        <p:spPr>
          <a:xfrm>
            <a:off x="457200" y="945150"/>
            <a:ext cx="8495399" cy="5612400"/>
          </a:xfrm>
          <a:prstGeom prst="rect">
            <a:avLst/>
          </a:prstGeom>
        </p:spPr>
        <p:txBody>
          <a:bodyPr lIns="91425" tIns="91425" rIns="91425" bIns="91425" anchor="t" anchorCtr="0">
            <a:noAutofit/>
          </a:bodyPr>
          <a:lstStyle/>
          <a:p>
            <a:pPr marL="457200" lvl="0" indent="0" rtl="0">
              <a:lnSpc>
                <a:spcPct val="115000"/>
              </a:lnSpc>
              <a:spcBef>
                <a:spcPts val="0"/>
              </a:spcBef>
              <a:buNone/>
            </a:pPr>
            <a:r>
              <a:rPr lang="en" dirty="0"/>
              <a:t>
</a:t>
            </a:r>
          </a:p>
          <a:p>
            <a:pPr marL="0" indent="0">
              <a:buNone/>
            </a:pPr>
            <a:endParaRPr lang="en" dirty="0"/>
          </a:p>
          <a:p>
            <a:endParaRPr lang="en" dirty="0"/>
          </a:p>
          <a:p>
            <a:pPr marL="0" lvl="0" indent="0" algn="ctr" rtl="0">
              <a:lnSpc>
                <a:spcPct val="115000"/>
              </a:lnSpc>
              <a:spcBef>
                <a:spcPts val="0"/>
              </a:spcBef>
              <a:buNone/>
            </a:pPr>
            <a:r>
              <a:rPr lang="en" b="1" dirty="0"/>
              <a:t>RESPONDING </a:t>
            </a:r>
          </a:p>
          <a:p>
            <a:endParaRPr lang="en" b="1" dirty="0"/>
          </a:p>
          <a:p>
            <a:pPr marL="0" lvl="0" indent="0" algn="ctr" rtl="0">
              <a:lnSpc>
                <a:spcPct val="115000"/>
              </a:lnSpc>
              <a:spcBef>
                <a:spcPts val="0"/>
              </a:spcBef>
              <a:buNone/>
            </a:pPr>
            <a:r>
              <a:rPr lang="en" b="1" dirty="0"/>
              <a:t>CHALLENGING </a:t>
            </a:r>
          </a:p>
          <a:p>
            <a:endParaRPr lang="en" b="1" dirty="0"/>
          </a:p>
          <a:p>
            <a:pPr marL="0" lvl="0" indent="0" algn="ctr" rtl="0">
              <a:lnSpc>
                <a:spcPct val="115000"/>
              </a:lnSpc>
              <a:spcBef>
                <a:spcPts val="0"/>
              </a:spcBef>
              <a:buNone/>
            </a:pPr>
            <a:r>
              <a:rPr lang="en" b="1" dirty="0"/>
              <a:t>EXTENDING</a:t>
            </a:r>
          </a:p>
          <a:p>
            <a:endParaRPr lang="en" b="1" dirty="0"/>
          </a:p>
          <a:p>
            <a:endParaRPr lang="en" b="1" dirty="0"/>
          </a:p>
          <a:p>
            <a:endParaRPr lang="en" b="1" dirty="0"/>
          </a:p>
          <a:p>
            <a:endParaRPr lang="en" b="1" dirty="0"/>
          </a:p>
          <a:p>
            <a:endParaRPr lang="en" b="1" dirty="0"/>
          </a:p>
          <a:p>
            <a:endParaRPr lang="en" b="1" dirty="0"/>
          </a:p>
          <a:p>
            <a:endParaRPr lang="en" b="1" dirty="0"/>
          </a:p>
          <a:p>
            <a:endParaRPr lang="en" b="1" dirty="0"/>
          </a:p>
          <a:p>
            <a:endParaRPr lang="en" b="1" dirty="0"/>
          </a:p>
        </p:txBody>
      </p:sp>
      <p:sp>
        <p:nvSpPr>
          <p:cNvPr id="57" name="Shape 57"/>
          <p:cNvSpPr txBox="1"/>
          <p:nvPr/>
        </p:nvSpPr>
        <p:spPr>
          <a:xfrm>
            <a:off x="1393050" y="1181175"/>
            <a:ext cx="6623700" cy="1084800"/>
          </a:xfrm>
          <a:prstGeom prst="rect">
            <a:avLst/>
          </a:prstGeom>
          <a:solidFill>
            <a:srgbClr val="F9CB9C"/>
          </a:solidFill>
          <a:ln w="9525" cap="flat">
            <a:solidFill>
              <a:srgbClr val="F6B26B"/>
            </a:solidFill>
            <a:prstDash val="solid"/>
            <a:round/>
            <a:headEnd type="none" w="med" len="med"/>
            <a:tailEnd type="none" w="med" len="med"/>
          </a:ln>
        </p:spPr>
        <p:txBody>
          <a:bodyPr lIns="91425" tIns="91425" rIns="91425" bIns="91425" anchor="t" anchorCtr="0">
            <a:noAutofit/>
          </a:bodyPr>
          <a:lstStyle/>
          <a:p>
            <a:pPr lvl="0" algn="ctr" rtl="0">
              <a:buNone/>
            </a:pPr>
            <a:r>
              <a:rPr lang="en" sz="3000"/>
              <a:t>How Do Teachers Respond to Move Students Forward?</a:t>
            </a:r>
          </a:p>
        </p:txBody>
      </p:sp>
      <p:sp>
        <p:nvSpPr>
          <p:cNvPr id="58" name="Shape 58"/>
          <p:cNvSpPr/>
          <p:nvPr/>
        </p:nvSpPr>
        <p:spPr>
          <a:xfrm>
            <a:off x="300300" y="2265975"/>
            <a:ext cx="2784299" cy="903899"/>
          </a:xfrm>
          <a:prstGeom prst="ellipse">
            <a:avLst/>
          </a:prstGeom>
          <a:solidFill>
            <a:srgbClr val="FFFFFF"/>
          </a:solidFill>
          <a:ln w="88900" cap="flat">
            <a:solidFill>
              <a:srgbClr val="FF0000"/>
            </a:solidFill>
            <a:prstDash val="solid"/>
            <a:round/>
            <a:headEnd type="none" w="med" len="med"/>
            <a:tailEnd type="none" w="med" len="med"/>
          </a:ln>
        </p:spPr>
        <p:txBody>
          <a:bodyPr lIns="91425" tIns="91425" rIns="91425" bIns="91425" anchor="ctr" anchorCtr="0">
            <a:noAutofit/>
          </a:bodyPr>
          <a:lstStyle/>
          <a:p>
            <a:pPr lvl="0" algn="ctr" rtl="0">
              <a:buNone/>
            </a:pPr>
            <a:r>
              <a:rPr lang="en" sz="2400"/>
              <a:t>Anticipate</a:t>
            </a:r>
          </a:p>
        </p:txBody>
      </p:sp>
      <p:sp>
        <p:nvSpPr>
          <p:cNvPr id="59" name="Shape 59"/>
          <p:cNvSpPr/>
          <p:nvPr/>
        </p:nvSpPr>
        <p:spPr>
          <a:xfrm>
            <a:off x="6127900" y="2350337"/>
            <a:ext cx="2627400" cy="903899"/>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a:t>Name It</a:t>
            </a:r>
          </a:p>
        </p:txBody>
      </p:sp>
      <p:sp>
        <p:nvSpPr>
          <p:cNvPr id="60" name="Shape 60"/>
          <p:cNvSpPr/>
          <p:nvPr/>
        </p:nvSpPr>
        <p:spPr>
          <a:xfrm>
            <a:off x="592667" y="3478374"/>
            <a:ext cx="2811432" cy="1145100"/>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dirty="0"/>
              <a:t>Strategic Instructional Decisions  </a:t>
            </a:r>
          </a:p>
        </p:txBody>
      </p:sp>
      <p:sp>
        <p:nvSpPr>
          <p:cNvPr id="61" name="Shape 61"/>
          <p:cNvSpPr/>
          <p:nvPr/>
        </p:nvSpPr>
        <p:spPr>
          <a:xfrm>
            <a:off x="3258300" y="2265962"/>
            <a:ext cx="2627400" cy="903899"/>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a:t>Recognize</a:t>
            </a:r>
          </a:p>
        </p:txBody>
      </p:sp>
      <p:sp>
        <p:nvSpPr>
          <p:cNvPr id="62" name="Shape 62"/>
          <p:cNvSpPr/>
          <p:nvPr/>
        </p:nvSpPr>
        <p:spPr>
          <a:xfrm>
            <a:off x="5976642" y="3394075"/>
            <a:ext cx="2778658" cy="1229399"/>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dirty="0"/>
              <a:t>Effective Descriptive Feedback</a:t>
            </a:r>
          </a:p>
        </p:txBody>
      </p:sp>
      <p:sp>
        <p:nvSpPr>
          <p:cNvPr id="63" name="Shape 63"/>
          <p:cNvSpPr/>
          <p:nvPr/>
        </p:nvSpPr>
        <p:spPr>
          <a:xfrm>
            <a:off x="457200" y="4836725"/>
            <a:ext cx="2946899" cy="1084800"/>
          </a:xfrm>
          <a:prstGeom prst="ellipse">
            <a:avLst/>
          </a:prstGeom>
          <a:solidFill>
            <a:srgbClr val="FFFFFF"/>
          </a:solidFill>
          <a:ln w="8890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dirty="0"/>
              <a:t>Consolidation</a:t>
            </a:r>
          </a:p>
        </p:txBody>
      </p:sp>
      <p:sp>
        <p:nvSpPr>
          <p:cNvPr id="64" name="Shape 64"/>
          <p:cNvSpPr/>
          <p:nvPr/>
        </p:nvSpPr>
        <p:spPr>
          <a:xfrm>
            <a:off x="6011100" y="4836725"/>
            <a:ext cx="2675700" cy="1084800"/>
          </a:xfrm>
          <a:prstGeom prst="ellipse">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algn="ctr">
              <a:buNone/>
            </a:pPr>
            <a:r>
              <a:rPr lang="en" sz="2400"/>
              <a:t>Connecting</a:t>
            </a:r>
          </a:p>
        </p:txBody>
      </p:sp>
    </p:spTree>
    <p:extLst>
      <p:ext uri="{BB962C8B-B14F-4D97-AF65-F5344CB8AC3E}">
        <p14:creationId xmlns:p14="http://schemas.microsoft.com/office/powerpoint/2010/main" val="312595124"/>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44"/>
            <a:ext cx="8229600" cy="649499"/>
          </a:xfrm>
          <a:prstGeom prst="rect">
            <a:avLst/>
          </a:prstGeom>
        </p:spPr>
        <p:txBody>
          <a:bodyPr lIns="91425" tIns="91425" rIns="91425" bIns="91425" anchor="b" anchorCtr="0">
            <a:noAutofit/>
          </a:bodyPr>
          <a:lstStyle/>
          <a:p>
            <a:pPr lvl="0" rtl="0">
              <a:buNone/>
            </a:pPr>
            <a:r>
              <a:rPr lang="en"/>
              <a:t>Direction for Math in Halton</a:t>
            </a:r>
          </a:p>
        </p:txBody>
      </p:sp>
      <p:sp>
        <p:nvSpPr>
          <p:cNvPr id="144" name="Shape 144"/>
          <p:cNvSpPr txBox="1">
            <a:spLocks noGrp="1"/>
          </p:cNvSpPr>
          <p:nvPr>
            <p:ph type="body" idx="1"/>
          </p:nvPr>
        </p:nvSpPr>
        <p:spPr>
          <a:xfrm>
            <a:off x="722925" y="945150"/>
            <a:ext cx="8229600" cy="5417716"/>
          </a:xfrm>
          <a:prstGeom prst="rect">
            <a:avLst/>
          </a:prstGeom>
        </p:spPr>
        <p:txBody>
          <a:bodyPr lIns="91425" tIns="91425" rIns="91425" bIns="91425" anchor="t" anchorCtr="0">
            <a:noAutofit/>
          </a:bodyPr>
          <a:lstStyle/>
          <a:p>
            <a:pPr lvl="0" rtl="0">
              <a:lnSpc>
                <a:spcPct val="115000"/>
              </a:lnSpc>
              <a:spcBef>
                <a:spcPts val="0"/>
              </a:spcBef>
              <a:buNone/>
            </a:pPr>
            <a:r>
              <a:rPr lang="en" sz="2400" dirty="0"/>
              <a:t>How do we assess for learning in math?</a:t>
            </a:r>
          </a:p>
          <a:p>
            <a:endParaRPr lang="en" sz="2400" dirty="0"/>
          </a:p>
          <a:p>
            <a:endParaRPr lang="en" sz="2400" dirty="0"/>
          </a:p>
          <a:p>
            <a:endParaRPr lang="en" sz="2400" dirty="0"/>
          </a:p>
          <a:p>
            <a:endParaRPr lang="en" sz="2400" dirty="0"/>
          </a:p>
          <a:p>
            <a:endParaRPr lang="en" sz="2400" dirty="0"/>
          </a:p>
          <a:p>
            <a:endParaRPr lang="en" sz="2400" dirty="0"/>
          </a:p>
          <a:p>
            <a:endParaRPr lang="en" sz="2400" dirty="0"/>
          </a:p>
          <a:p>
            <a:pPr lvl="0" algn="ctr" rtl="0">
              <a:lnSpc>
                <a:spcPct val="115000"/>
              </a:lnSpc>
              <a:spcBef>
                <a:spcPts val="0"/>
              </a:spcBef>
              <a:buNone/>
            </a:pPr>
            <a:endParaRPr lang="en-US" b="1" dirty="0" smtClean="0"/>
          </a:p>
          <a:p>
            <a:pPr lvl="0" algn="ctr" rtl="0">
              <a:lnSpc>
                <a:spcPct val="115000"/>
              </a:lnSpc>
              <a:spcBef>
                <a:spcPts val="0"/>
              </a:spcBef>
              <a:buNone/>
            </a:pPr>
            <a:r>
              <a:rPr lang="en" b="1" dirty="0" smtClean="0"/>
              <a:t>Do </a:t>
            </a:r>
            <a:r>
              <a:rPr lang="en" b="1" dirty="0"/>
              <a:t>we believe that all students can be successful mathematics?</a:t>
            </a:r>
          </a:p>
          <a:p>
            <a:endParaRPr lang="en" b="1" dirty="0"/>
          </a:p>
          <a:p>
            <a:endParaRPr lang="en" b="1" dirty="0"/>
          </a:p>
          <a:p>
            <a:endParaRPr lang="en" b="1" dirty="0"/>
          </a:p>
          <a:p>
            <a:endParaRPr lang="en" b="1" dirty="0"/>
          </a:p>
          <a:p>
            <a:endParaRPr lang="en" b="1" dirty="0"/>
          </a:p>
          <a:p>
            <a:endParaRPr lang="en" b="1" dirty="0"/>
          </a:p>
        </p:txBody>
      </p:sp>
      <p:sp>
        <p:nvSpPr>
          <p:cNvPr id="145" name="Shape 145"/>
          <p:cNvSpPr/>
          <p:nvPr/>
        </p:nvSpPr>
        <p:spPr>
          <a:xfrm>
            <a:off x="1465375" y="1484925"/>
            <a:ext cx="6623700" cy="1020899"/>
          </a:xfrm>
          <a:prstGeom prst="rect">
            <a:avLst/>
          </a:prstGeom>
          <a:solidFill>
            <a:srgbClr val="F9CB9C"/>
          </a:solidFill>
          <a:ln w="19050" cap="flat">
            <a:solidFill>
              <a:srgbClr val="FF9900"/>
            </a:solidFill>
            <a:prstDash val="solid"/>
            <a:round/>
            <a:headEnd type="none" w="med" len="med"/>
            <a:tailEnd type="none" w="med" len="med"/>
          </a:ln>
        </p:spPr>
        <p:txBody>
          <a:bodyPr lIns="91425" tIns="91425" rIns="91425" bIns="91425" anchor="ctr" anchorCtr="0">
            <a:noAutofit/>
          </a:bodyPr>
          <a:lstStyle/>
          <a:p>
            <a:pPr lvl="0" algn="ctr" rtl="0">
              <a:buNone/>
            </a:pPr>
            <a:r>
              <a:rPr lang="en" sz="3000"/>
              <a:t>Making Student Thinking Visible</a:t>
            </a:r>
          </a:p>
          <a:p>
            <a:pPr lvl="0" algn="ctr" rtl="0">
              <a:buNone/>
            </a:pPr>
            <a:r>
              <a:rPr lang="en" sz="2400"/>
              <a:t>(students’ work </a:t>
            </a:r>
            <a:r>
              <a:rPr lang="en" sz="3000"/>
              <a:t>+</a:t>
            </a:r>
            <a:r>
              <a:rPr lang="en" sz="2400"/>
              <a:t> students at work)</a:t>
            </a:r>
          </a:p>
        </p:txBody>
      </p:sp>
      <p:cxnSp>
        <p:nvCxnSpPr>
          <p:cNvPr id="146" name="Shape 146"/>
          <p:cNvCxnSpPr/>
          <p:nvPr/>
        </p:nvCxnSpPr>
        <p:spPr>
          <a:xfrm flipH="1">
            <a:off x="2891575" y="2464200"/>
            <a:ext cx="234599" cy="547200"/>
          </a:xfrm>
          <a:prstGeom prst="straightConnector1">
            <a:avLst/>
          </a:prstGeom>
          <a:noFill/>
          <a:ln w="38100" cap="flat">
            <a:solidFill>
              <a:schemeClr val="dk2"/>
            </a:solidFill>
            <a:prstDash val="solid"/>
            <a:round/>
            <a:headEnd type="none" w="lg" len="lg"/>
            <a:tailEnd type="triangle" w="lg" len="lg"/>
          </a:ln>
        </p:spPr>
      </p:cxnSp>
      <p:cxnSp>
        <p:nvCxnSpPr>
          <p:cNvPr id="147" name="Shape 147"/>
          <p:cNvCxnSpPr/>
          <p:nvPr/>
        </p:nvCxnSpPr>
        <p:spPr>
          <a:xfrm>
            <a:off x="5642725" y="2525525"/>
            <a:ext cx="267599" cy="488399"/>
          </a:xfrm>
          <a:prstGeom prst="straightConnector1">
            <a:avLst/>
          </a:prstGeom>
          <a:noFill/>
          <a:ln w="38100" cap="flat">
            <a:solidFill>
              <a:schemeClr val="dk2"/>
            </a:solidFill>
            <a:prstDash val="solid"/>
            <a:round/>
            <a:headEnd type="none" w="lg" len="lg"/>
            <a:tailEnd type="triangle" w="lg" len="lg"/>
          </a:ln>
        </p:spPr>
      </p:cxnSp>
      <p:sp>
        <p:nvSpPr>
          <p:cNvPr id="148" name="Shape 148"/>
          <p:cNvSpPr txBox="1"/>
          <p:nvPr/>
        </p:nvSpPr>
        <p:spPr>
          <a:xfrm>
            <a:off x="2207925" y="2569187"/>
            <a:ext cx="781500" cy="337200"/>
          </a:xfrm>
          <a:prstGeom prst="rect">
            <a:avLst/>
          </a:prstGeom>
        </p:spPr>
        <p:txBody>
          <a:bodyPr lIns="91425" tIns="91425" rIns="91425" bIns="91425" anchor="t" anchorCtr="0">
            <a:noAutofit/>
          </a:bodyPr>
          <a:lstStyle/>
          <a:p>
            <a:pPr lvl="0" rtl="0">
              <a:buNone/>
            </a:pPr>
            <a:r>
              <a:rPr lang="en"/>
              <a:t>WHAT</a:t>
            </a:r>
          </a:p>
        </p:txBody>
      </p:sp>
      <p:sp>
        <p:nvSpPr>
          <p:cNvPr id="149" name="Shape 149"/>
          <p:cNvSpPr txBox="1"/>
          <p:nvPr/>
        </p:nvSpPr>
        <p:spPr>
          <a:xfrm>
            <a:off x="5910325" y="2579000"/>
            <a:ext cx="683699" cy="219899"/>
          </a:xfrm>
          <a:prstGeom prst="rect">
            <a:avLst/>
          </a:prstGeom>
        </p:spPr>
        <p:txBody>
          <a:bodyPr lIns="91425" tIns="91425" rIns="91425" bIns="91425" anchor="t" anchorCtr="0">
            <a:noAutofit/>
          </a:bodyPr>
          <a:lstStyle/>
          <a:p>
            <a:pPr lvl="0" rtl="0">
              <a:buNone/>
            </a:pPr>
            <a:r>
              <a:rPr lang="en"/>
              <a:t>HOW</a:t>
            </a:r>
          </a:p>
        </p:txBody>
      </p:sp>
      <p:sp>
        <p:nvSpPr>
          <p:cNvPr id="150" name="Shape 150"/>
          <p:cNvSpPr/>
          <p:nvPr/>
        </p:nvSpPr>
        <p:spPr>
          <a:xfrm>
            <a:off x="1714500" y="3066600"/>
            <a:ext cx="2398199" cy="488399"/>
          </a:xfrm>
          <a:prstGeom prst="ellipse">
            <a:avLst/>
          </a:prstGeom>
          <a:solidFill>
            <a:srgbClr val="B4A7D6"/>
          </a:solidFill>
          <a:ln w="19050" cap="flat">
            <a:solidFill>
              <a:srgbClr val="8E7CC3"/>
            </a:solidFill>
            <a:prstDash val="solid"/>
            <a:round/>
            <a:headEnd type="none" w="med" len="med"/>
            <a:tailEnd type="none" w="med" len="med"/>
          </a:ln>
        </p:spPr>
        <p:txBody>
          <a:bodyPr lIns="91425" tIns="91425" rIns="91425" bIns="91425" anchor="ctr" anchorCtr="0">
            <a:noAutofit/>
          </a:bodyPr>
          <a:lstStyle/>
          <a:p>
            <a:pPr lvl="0" algn="ctr" rtl="0">
              <a:buNone/>
            </a:pPr>
            <a:r>
              <a:rPr lang="en" sz="1800"/>
              <a:t>Curriculum</a:t>
            </a:r>
          </a:p>
        </p:txBody>
      </p:sp>
      <p:sp>
        <p:nvSpPr>
          <p:cNvPr id="151" name="Shape 151"/>
          <p:cNvSpPr/>
          <p:nvPr/>
        </p:nvSpPr>
        <p:spPr>
          <a:xfrm>
            <a:off x="4933475" y="3033625"/>
            <a:ext cx="2598599" cy="488399"/>
          </a:xfrm>
          <a:prstGeom prst="ellipse">
            <a:avLst/>
          </a:prstGeom>
          <a:solidFill>
            <a:srgbClr val="B4A7D6"/>
          </a:solidFill>
          <a:ln w="19050" cap="flat">
            <a:solidFill>
              <a:srgbClr val="8E7CC3"/>
            </a:solidFill>
            <a:prstDash val="solid"/>
            <a:round/>
            <a:headEnd type="none" w="med" len="med"/>
            <a:tailEnd type="none" w="med" len="med"/>
          </a:ln>
        </p:spPr>
        <p:txBody>
          <a:bodyPr lIns="91425" tIns="91425" rIns="91425" bIns="91425" anchor="ctr" anchorCtr="0">
            <a:noAutofit/>
          </a:bodyPr>
          <a:lstStyle/>
          <a:p>
            <a:pPr lvl="0" algn="ctr" rtl="0">
              <a:buNone/>
            </a:pPr>
            <a:r>
              <a:rPr lang="en" sz="1800"/>
              <a:t>Effective Guides</a:t>
            </a:r>
          </a:p>
        </p:txBody>
      </p:sp>
      <p:sp>
        <p:nvSpPr>
          <p:cNvPr id="152" name="Shape 152"/>
          <p:cNvSpPr txBox="1"/>
          <p:nvPr/>
        </p:nvSpPr>
        <p:spPr>
          <a:xfrm>
            <a:off x="1386075" y="3712250"/>
            <a:ext cx="6623700" cy="1084800"/>
          </a:xfrm>
          <a:prstGeom prst="rect">
            <a:avLst/>
          </a:prstGeom>
          <a:solidFill>
            <a:srgbClr val="F9CB9C"/>
          </a:solidFill>
          <a:ln w="9525" cap="flat">
            <a:solidFill>
              <a:srgbClr val="F6B26B"/>
            </a:solidFill>
            <a:prstDash val="solid"/>
            <a:round/>
            <a:headEnd type="none" w="med" len="med"/>
            <a:tailEnd type="none" w="med" len="med"/>
          </a:ln>
        </p:spPr>
        <p:txBody>
          <a:bodyPr lIns="91425" tIns="91425" rIns="91425" bIns="91425" anchor="t" anchorCtr="0">
            <a:noAutofit/>
          </a:bodyPr>
          <a:lstStyle/>
          <a:p>
            <a:pPr lvl="0" algn="ctr" rtl="0">
              <a:buNone/>
            </a:pPr>
            <a:r>
              <a:rPr lang="en" sz="3000"/>
              <a:t>How Do Teachers Respond to Move Students Forward?</a:t>
            </a:r>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i fu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7936"/>
            <a:ext cx="9144000" cy="5139685"/>
          </a:xfrm>
          <a:prstGeom prst="rect">
            <a:avLst/>
          </a:prstGeom>
        </p:spPr>
      </p:pic>
    </p:spTree>
    <p:extLst>
      <p:ext uri="{BB962C8B-B14F-4D97-AF65-F5344CB8AC3E}">
        <p14:creationId xmlns:p14="http://schemas.microsoft.com/office/powerpoint/2010/main" val="152700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3367" y="1082811"/>
            <a:ext cx="6362137" cy="4765462"/>
          </a:xfrm>
          <a:prstGeom prst="rect">
            <a:avLst/>
          </a:prstGeom>
        </p:spPr>
      </p:pic>
    </p:spTree>
    <p:extLst>
      <p:ext uri="{BB962C8B-B14F-4D97-AF65-F5344CB8AC3E}">
        <p14:creationId xmlns:p14="http://schemas.microsoft.com/office/powerpoint/2010/main" val="1201759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subTitle" idx="1"/>
          </p:nvPr>
        </p:nvSpPr>
        <p:spPr>
          <a:xfrm>
            <a:off x="560067" y="4275667"/>
            <a:ext cx="7772400" cy="2328333"/>
          </a:xfrm>
          <a:prstGeom prst="rect">
            <a:avLst/>
          </a:prstGeom>
        </p:spPr>
        <p:txBody>
          <a:bodyPr lIns="91425" tIns="91425" rIns="91425" bIns="91425" anchor="t" anchorCtr="0">
            <a:noAutofit/>
          </a:bodyPr>
          <a:lstStyle/>
          <a:p>
            <a:pPr lvl="0" algn="l" rtl="0">
              <a:buNone/>
            </a:pPr>
            <a:r>
              <a:rPr lang="en-US" sz="3600" b="1" dirty="0" smtClean="0">
                <a:solidFill>
                  <a:schemeClr val="dk1"/>
                </a:solidFill>
              </a:rPr>
              <a:t>Ruth </a:t>
            </a:r>
            <a:r>
              <a:rPr lang="en-US" sz="3600" b="1" dirty="0" err="1" smtClean="0">
                <a:solidFill>
                  <a:schemeClr val="dk1"/>
                </a:solidFill>
              </a:rPr>
              <a:t>Teszeri</a:t>
            </a:r>
            <a:endParaRPr lang="en-US" sz="3600" b="1" dirty="0">
              <a:solidFill>
                <a:schemeClr val="dk1"/>
              </a:solidFill>
            </a:endParaRPr>
          </a:p>
          <a:p>
            <a:pPr lvl="0" algn="l" rtl="0">
              <a:buNone/>
            </a:pPr>
            <a:r>
              <a:rPr lang="en-US" sz="3600" b="1" dirty="0" err="1" smtClean="0">
                <a:solidFill>
                  <a:schemeClr val="dk1"/>
                </a:solidFill>
              </a:rPr>
              <a:t>Halton</a:t>
            </a:r>
            <a:r>
              <a:rPr lang="en-US" sz="3600" b="1" dirty="0" smtClean="0">
                <a:solidFill>
                  <a:schemeClr val="dk1"/>
                </a:solidFill>
              </a:rPr>
              <a:t> District School Board</a:t>
            </a:r>
          </a:p>
          <a:p>
            <a:pPr lvl="0" algn="l" rtl="0">
              <a:buNone/>
            </a:pPr>
            <a:r>
              <a:rPr lang="en-US" sz="3600" b="1" dirty="0" err="1" smtClean="0">
                <a:solidFill>
                  <a:schemeClr val="dk1"/>
                </a:solidFill>
              </a:rPr>
              <a:t>teszerir@hdsb.ca</a:t>
            </a:r>
            <a:endParaRPr lang="en" sz="3600" b="1" dirty="0">
              <a:solidFill>
                <a:schemeClr val="dk1"/>
              </a:solidFill>
            </a:endParaRPr>
          </a:p>
          <a:p>
            <a:endParaRPr lang="en" sz="3600" b="1" dirty="0">
              <a:solidFill>
                <a:schemeClr val="dk1"/>
              </a:solidFill>
            </a:endParaRPr>
          </a:p>
        </p:txBody>
      </p:sp>
      <p:sp>
        <p:nvSpPr>
          <p:cNvPr id="5" name="Shape 52"/>
          <p:cNvSpPr/>
          <p:nvPr/>
        </p:nvSpPr>
        <p:spPr>
          <a:xfrm>
            <a:off x="-88014" y="0"/>
            <a:ext cx="9232014" cy="3998796"/>
          </a:xfrm>
          <a:prstGeom prst="rect">
            <a:avLst/>
          </a:prstGeom>
          <a:blipFill>
            <a:blip r:embed="rId3"/>
            <a:stretch>
              <a:fillRect/>
            </a:stretch>
          </a:blipFill>
        </p:spPr>
      </p:sp>
      <p:pic>
        <p:nvPicPr>
          <p:cNvPr id="2" name="Picture 1"/>
          <p:cNvPicPr>
            <a:picLocks noChangeAspect="1"/>
          </p:cNvPicPr>
          <p:nvPr/>
        </p:nvPicPr>
        <p:blipFill>
          <a:blip r:embed="rId4"/>
          <a:stretch>
            <a:fillRect/>
          </a:stretch>
        </p:blipFill>
        <p:spPr>
          <a:xfrm>
            <a:off x="7526867" y="4121618"/>
            <a:ext cx="1104900" cy="1993900"/>
          </a:xfrm>
          <a:prstGeom prst="rect">
            <a:avLst/>
          </a:prstGeom>
        </p:spPr>
      </p:pic>
    </p:spTree>
    <p:extLst>
      <p:ext uri="{BB962C8B-B14F-4D97-AF65-F5344CB8AC3E}">
        <p14:creationId xmlns:p14="http://schemas.microsoft.com/office/powerpoint/2010/main" val="165106384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30" name="Shape 30"/>
          <p:cNvSpPr txBox="1">
            <a:spLocks noGrp="1"/>
          </p:cNvSpPr>
          <p:nvPr>
            <p:ph type="title"/>
          </p:nvPr>
        </p:nvSpPr>
        <p:spPr>
          <a:xfrm>
            <a:off x="457200" y="274637"/>
            <a:ext cx="8229600" cy="1856142"/>
          </a:xfrm>
          <a:prstGeom prst="rect">
            <a:avLst/>
          </a:prstGeom>
        </p:spPr>
        <p:txBody>
          <a:bodyPr lIns="91425" tIns="91425" rIns="91425" bIns="91425" anchor="b" anchorCtr="0">
            <a:noAutofit/>
          </a:bodyPr>
          <a:lstStyle/>
          <a:p>
            <a:pPr>
              <a:buNone/>
            </a:pPr>
            <a:r>
              <a:rPr lang="en-US" dirty="0" smtClean="0"/>
              <a:t>Collaborative Inquiry for Learning Mathematics (CIL-M) – External Review (2011)</a:t>
            </a:r>
            <a:endParaRPr lang="en" dirty="0"/>
          </a:p>
        </p:txBody>
      </p:sp>
      <p:sp>
        <p:nvSpPr>
          <p:cNvPr id="2" name="Text Placeholder 1"/>
          <p:cNvSpPr>
            <a:spLocks noGrp="1"/>
          </p:cNvSpPr>
          <p:nvPr>
            <p:ph type="body" idx="1"/>
          </p:nvPr>
        </p:nvSpPr>
        <p:spPr>
          <a:xfrm>
            <a:off x="457200" y="2709332"/>
            <a:ext cx="8229600" cy="3858567"/>
          </a:xfrm>
        </p:spPr>
        <p:txBody>
          <a:bodyPr/>
          <a:lstStyle/>
          <a:p>
            <a:pPr>
              <a:buFontTx/>
              <a:buChar char="•"/>
            </a:pPr>
            <a:r>
              <a:rPr lang="en-US" sz="4400" dirty="0"/>
              <a:t>V</a:t>
            </a:r>
            <a:r>
              <a:rPr lang="en-US" sz="4400" dirty="0" smtClean="0"/>
              <a:t>alue in the core features of the CIL-M</a:t>
            </a:r>
          </a:p>
          <a:p>
            <a:pPr>
              <a:buFontTx/>
              <a:buChar char="•"/>
            </a:pPr>
            <a:endParaRPr lang="en-US" sz="3600" dirty="0" smtClean="0"/>
          </a:p>
          <a:p>
            <a:pPr>
              <a:buFontTx/>
              <a:buChar char="•"/>
            </a:pPr>
            <a:r>
              <a:rPr lang="en-US" sz="4400" dirty="0" smtClean="0"/>
              <a:t>Sharpening the focus on mathematics</a:t>
            </a:r>
          </a:p>
          <a:p>
            <a:pPr>
              <a:buFontTx/>
              <a:buChar char="•"/>
            </a:pPr>
            <a:endParaRPr lang="en-US" dirty="0"/>
          </a:p>
        </p:txBody>
      </p:sp>
    </p:spTree>
    <p:extLst>
      <p:ext uri="{BB962C8B-B14F-4D97-AF65-F5344CB8AC3E}">
        <p14:creationId xmlns:p14="http://schemas.microsoft.com/office/powerpoint/2010/main" val="4293897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2668" y="690129"/>
            <a:ext cx="3423196" cy="4883760"/>
          </a:xfrm>
          <a:prstGeom prst="rect">
            <a:avLst/>
          </a:prstGeom>
        </p:spPr>
      </p:pic>
      <p:pic>
        <p:nvPicPr>
          <p:cNvPr id="5" name="Picture 4"/>
          <p:cNvPicPr>
            <a:picLocks noChangeAspect="1"/>
          </p:cNvPicPr>
          <p:nvPr/>
        </p:nvPicPr>
        <p:blipFill>
          <a:blip r:embed="rId4"/>
          <a:stretch>
            <a:fillRect/>
          </a:stretch>
        </p:blipFill>
        <p:spPr>
          <a:xfrm>
            <a:off x="4888909" y="690129"/>
            <a:ext cx="3394312" cy="4865180"/>
          </a:xfrm>
          <a:prstGeom prst="rect">
            <a:avLst/>
          </a:prstGeom>
        </p:spPr>
      </p:pic>
    </p:spTree>
    <p:extLst>
      <p:ext uri="{BB962C8B-B14F-4D97-AF65-F5344CB8AC3E}">
        <p14:creationId xmlns:p14="http://schemas.microsoft.com/office/powerpoint/2010/main" val="392974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30" name="Shape 30"/>
          <p:cNvSpPr txBox="1">
            <a:spLocks noGrp="1"/>
          </p:cNvSpPr>
          <p:nvPr>
            <p:ph type="title"/>
          </p:nvPr>
        </p:nvSpPr>
        <p:spPr>
          <a:prstGeom prst="rect">
            <a:avLst/>
          </a:prstGeom>
        </p:spPr>
        <p:txBody>
          <a:bodyPr lIns="91425" tIns="91425" rIns="91425" bIns="91425" anchor="b" anchorCtr="0">
            <a:noAutofit/>
          </a:bodyPr>
          <a:lstStyle/>
          <a:p>
            <a:pPr>
              <a:buNone/>
            </a:pPr>
            <a:r>
              <a:rPr lang="en-US" dirty="0" smtClean="0"/>
              <a:t>HDSB’s Own Internal Review/Data</a:t>
            </a:r>
            <a:endParaRPr lang="en" dirty="0"/>
          </a:p>
        </p:txBody>
      </p:sp>
      <p:sp>
        <p:nvSpPr>
          <p:cNvPr id="2" name="Text Placeholder 1"/>
          <p:cNvSpPr>
            <a:spLocks noGrp="1"/>
          </p:cNvSpPr>
          <p:nvPr>
            <p:ph type="body" idx="1"/>
          </p:nvPr>
        </p:nvSpPr>
        <p:spPr/>
        <p:txBody>
          <a:bodyPr/>
          <a:lstStyle/>
          <a:p>
            <a:endParaRPr lang="en-US" dirty="0" smtClean="0"/>
          </a:p>
          <a:p>
            <a:r>
              <a:rPr lang="en-US" dirty="0" smtClean="0"/>
              <a:t>Early Primary Collaborative Inquiry (EPCI)</a:t>
            </a:r>
          </a:p>
          <a:p>
            <a:r>
              <a:rPr lang="en-US" dirty="0" smtClean="0"/>
              <a:t>Collaborative Inquiry in Mathematics (CIL-M)</a:t>
            </a:r>
          </a:p>
          <a:p>
            <a:r>
              <a:rPr lang="en-US" dirty="0" smtClean="0"/>
              <a:t>System Implementation and Monitoring (SIM)</a:t>
            </a:r>
          </a:p>
          <a:p>
            <a:r>
              <a:rPr lang="en-US" dirty="0" smtClean="0"/>
              <a:t>Middle Years Collaborative Inquiry (MYCI)</a:t>
            </a:r>
          </a:p>
          <a:p>
            <a:endParaRPr lang="en-US" dirty="0"/>
          </a:p>
          <a:p>
            <a:r>
              <a:rPr lang="en-US" dirty="0" smtClean="0"/>
              <a:t>[+ previous OFIP + SIM initiatives history]</a:t>
            </a:r>
            <a:endParaRPr lang="en-US" dirty="0"/>
          </a:p>
        </p:txBody>
      </p:sp>
    </p:spTree>
    <p:extLst>
      <p:ext uri="{BB962C8B-B14F-4D97-AF65-F5344CB8AC3E}">
        <p14:creationId xmlns:p14="http://schemas.microsoft.com/office/powerpoint/2010/main" val="198441316"/>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a:cs typeface="Arial"/>
              </a:rPr>
              <a:t>Common Exit Pass – 3 Initiatives</a:t>
            </a:r>
            <a:endParaRPr lang="en-US" sz="3600" b="1" dirty="0">
              <a:latin typeface="Arial"/>
              <a:cs typeface="Arial"/>
            </a:endParaRPr>
          </a:p>
        </p:txBody>
      </p:sp>
      <p:sp>
        <p:nvSpPr>
          <p:cNvPr id="3" name="Content Placeholder 2"/>
          <p:cNvSpPr>
            <a:spLocks noGrp="1"/>
          </p:cNvSpPr>
          <p:nvPr>
            <p:ph sz="half" idx="1"/>
          </p:nvPr>
        </p:nvSpPr>
        <p:spPr>
          <a:xfrm>
            <a:off x="457199" y="1417638"/>
            <a:ext cx="7981245" cy="4708525"/>
          </a:xfrm>
        </p:spPr>
        <p:txBody>
          <a:bodyPr>
            <a:normAutofit fontScale="25000" lnSpcReduction="20000"/>
          </a:bodyPr>
          <a:lstStyle/>
          <a:p>
            <a:pPr marL="0" lvl="0" indent="0">
              <a:buNone/>
            </a:pPr>
            <a:r>
              <a:rPr lang="en-CA" sz="8800" b="1" dirty="0"/>
              <a:t>Relevance</a:t>
            </a:r>
            <a:r>
              <a:rPr lang="en-CA" sz="8800" dirty="0"/>
              <a:t>: Overall, the focus of this learning was relevant to me in my role. </a:t>
            </a:r>
            <a:endParaRPr lang="en-US" sz="8800" dirty="0"/>
          </a:p>
          <a:p>
            <a:pPr marL="0" indent="0">
              <a:buNone/>
            </a:pPr>
            <a:r>
              <a:rPr lang="en-CA" sz="8800" dirty="0"/>
              <a:t> </a:t>
            </a:r>
            <a:endParaRPr lang="en-US" sz="8800" dirty="0"/>
          </a:p>
          <a:p>
            <a:pPr marL="0" lvl="0" indent="0">
              <a:buNone/>
            </a:pPr>
            <a:r>
              <a:rPr lang="en-CA" sz="8800" b="1" dirty="0"/>
              <a:t>Knowledge</a:t>
            </a:r>
            <a:r>
              <a:rPr lang="en-CA" sz="8800" dirty="0"/>
              <a:t>:  I am more knowledgeable as a result of this learning. </a:t>
            </a:r>
            <a:endParaRPr lang="en-US" sz="8800" dirty="0"/>
          </a:p>
          <a:p>
            <a:pPr marL="0" indent="0">
              <a:buNone/>
            </a:pPr>
            <a:r>
              <a:rPr lang="en-CA" sz="8800" dirty="0"/>
              <a:t> </a:t>
            </a:r>
            <a:endParaRPr lang="en-US" sz="8800" dirty="0"/>
          </a:p>
          <a:p>
            <a:pPr marL="0" lvl="0" indent="0">
              <a:buNone/>
            </a:pPr>
            <a:r>
              <a:rPr lang="en-CA" sz="8800" b="1" dirty="0"/>
              <a:t>Application of learning</a:t>
            </a:r>
            <a:r>
              <a:rPr lang="en-CA" sz="8800" dirty="0"/>
              <a:t>: I feel able to apply aspects of the learning in my role/practice.</a:t>
            </a:r>
            <a:endParaRPr lang="en-US" sz="8800" dirty="0"/>
          </a:p>
          <a:p>
            <a:pPr marL="0" indent="0">
              <a:buNone/>
            </a:pPr>
            <a:r>
              <a:rPr lang="en-CA" sz="8800" dirty="0"/>
              <a:t> </a:t>
            </a:r>
            <a:endParaRPr lang="en-US" sz="8800" dirty="0"/>
          </a:p>
          <a:p>
            <a:pPr marL="0" lvl="0" indent="0">
              <a:buNone/>
            </a:pPr>
            <a:r>
              <a:rPr lang="en-CA" sz="8800" b="1" dirty="0"/>
              <a:t>Belief in the benefit to students</a:t>
            </a:r>
            <a:r>
              <a:rPr lang="en-CA" sz="8800" dirty="0"/>
              <a:t>: I believe that students will benefit as result of this learning. </a:t>
            </a:r>
            <a:endParaRPr lang="en-US" sz="8800" dirty="0"/>
          </a:p>
          <a:p>
            <a:pPr marL="0" indent="0">
              <a:buNone/>
            </a:pPr>
            <a:r>
              <a:rPr lang="en-CA" sz="8800" dirty="0"/>
              <a:t> </a:t>
            </a:r>
            <a:endParaRPr lang="en-US" sz="8800" dirty="0"/>
          </a:p>
          <a:p>
            <a:pPr marL="0" lvl="0" indent="0">
              <a:buNone/>
            </a:pPr>
            <a:r>
              <a:rPr lang="en-CA" sz="8800" b="1" dirty="0"/>
              <a:t>Self-confidence</a:t>
            </a:r>
            <a:r>
              <a:rPr lang="en-CA" sz="8800" dirty="0"/>
              <a:t>: I feel confident in applying aspects of the learning in my role. </a:t>
            </a:r>
            <a:endParaRPr lang="en-US" sz="8800" dirty="0"/>
          </a:p>
          <a:p>
            <a:pPr marL="0" indent="0">
              <a:buNone/>
            </a:pPr>
            <a:r>
              <a:rPr lang="en-CA" sz="8800" dirty="0"/>
              <a:t> </a:t>
            </a:r>
            <a:endParaRPr lang="en-US" sz="8800" dirty="0"/>
          </a:p>
          <a:p>
            <a:pPr marL="0" lvl="0" indent="0">
              <a:buNone/>
            </a:pPr>
            <a:r>
              <a:rPr lang="en-CA" sz="8800" b="1" dirty="0"/>
              <a:t>Support</a:t>
            </a:r>
            <a:r>
              <a:rPr lang="en-CA" sz="8800" dirty="0"/>
              <a:t>: I know how to access support/feedback as I apply the learning in my role/practice. </a:t>
            </a:r>
            <a:endParaRPr lang="en-US" sz="8800" dirty="0"/>
          </a:p>
          <a:p>
            <a:endParaRPr lang="en-US" dirty="0"/>
          </a:p>
        </p:txBody>
      </p:sp>
      <p:sp>
        <p:nvSpPr>
          <p:cNvPr id="5" name="Heart 4"/>
          <p:cNvSpPr/>
          <p:nvPr/>
        </p:nvSpPr>
        <p:spPr>
          <a:xfrm>
            <a:off x="4332112" y="3231444"/>
            <a:ext cx="3683000" cy="2894719"/>
          </a:xfrm>
          <a:prstGeom prst="heart">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FF0000"/>
                </a:solidFill>
              </a:rPr>
              <a:t>RESEARCH DEPARTMENT</a:t>
            </a:r>
            <a:endParaRPr lang="en-US" sz="2800" b="1" dirty="0">
              <a:solidFill>
                <a:srgbClr val="FF0000"/>
              </a:solidFill>
            </a:endParaRPr>
          </a:p>
        </p:txBody>
      </p:sp>
    </p:spTree>
    <p:extLst>
      <p:ext uri="{BB962C8B-B14F-4D97-AF65-F5344CB8AC3E}">
        <p14:creationId xmlns:p14="http://schemas.microsoft.com/office/powerpoint/2010/main" val="24699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2"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TotalTime>
  <Words>2764</Words>
  <Application>Microsoft Office PowerPoint</Application>
  <PresentationFormat>On-screen Show (4:3)</PresentationFormat>
  <Paragraphs>495</Paragraphs>
  <Slides>56</Slides>
  <Notes>53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
HDSB’s (Elementary) Math Direction 2013-2014</vt:lpstr>
      <vt:lpstr>PowerPoint Presentation</vt:lpstr>
      <vt:lpstr>PowerPoint Presentation</vt:lpstr>
      <vt:lpstr>PowerPoint Presentation</vt:lpstr>
      <vt:lpstr>CIIM Research Report - 2007</vt:lpstr>
      <vt:lpstr>Collaborative Inquiry for Learning Mathematics (CIL-M) – External Review (2011)</vt:lpstr>
      <vt:lpstr>PowerPoint Presentation</vt:lpstr>
      <vt:lpstr>HDSB’s Own Internal Review/Data</vt:lpstr>
      <vt:lpstr>Common Exit Pass – 3 Initiatives</vt:lpstr>
      <vt:lpstr>PowerPoint Presentation</vt:lpstr>
      <vt:lpstr>What Are Other Boards Doing? Why?</vt:lpstr>
      <vt:lpstr>PowerPoint Presentation</vt:lpstr>
      <vt:lpstr>Direction for Math in Halton</vt:lpstr>
      <vt:lpstr>Direction for Math in Halton</vt:lpstr>
      <vt:lpstr>PowerPoint Presentation</vt:lpstr>
      <vt:lpstr>Direction for Math in Halton</vt:lpstr>
      <vt:lpstr>Direction for Math in Halton</vt:lpstr>
      <vt:lpstr>PowerPoint Presentation</vt:lpstr>
      <vt:lpstr>PowerPoint Presentation</vt:lpstr>
      <vt:lpstr>PowerPoint Presentation</vt:lpstr>
      <vt:lpstr>PowerPoint Presentation</vt:lpstr>
      <vt:lpstr>Direction for Math in Halton</vt:lpstr>
      <vt:lpstr>HDSB Math Initiatives/Inquiries (Some)</vt:lpstr>
      <vt:lpstr>HDSB Math Initiatives/Inquiries (Some)</vt:lpstr>
      <vt:lpstr>DreamBox</vt:lpstr>
      <vt:lpstr>PRIME Patterning &amp; Algebra</vt:lpstr>
      <vt:lpstr>HDSB Math Initiatives/Inquiries (Some)</vt:lpstr>
      <vt:lpstr>Math Inquiry – A Typical Day</vt:lpstr>
      <vt:lpstr>Middle Years Collaborative Inquiry (MYCI)</vt:lpstr>
      <vt:lpstr>Middle Years Collaborative Inquiry (MYCI)</vt:lpstr>
      <vt:lpstr>Middle Years Collaborative Inquiry (MYCI)</vt:lpstr>
      <vt:lpstr>Collaborating with Congress</vt:lpstr>
      <vt:lpstr>Mental Math</vt:lpstr>
      <vt:lpstr>Direction for Math in Halton</vt:lpstr>
      <vt:lpstr>Direction for Math in Halton</vt:lpstr>
      <vt:lpstr>Solidifying Our Anticipating and Consolidation in Problem Solving Math Classes</vt:lpstr>
      <vt:lpstr>PowerPoint Presentation</vt:lpstr>
      <vt:lpstr>PowerPoint Presentation</vt:lpstr>
      <vt:lpstr>PowerPoint Presentation</vt:lpstr>
      <vt:lpstr>5 Practices - Anticipation Organizer</vt:lpstr>
      <vt:lpstr>Using Key Resources   </vt:lpstr>
      <vt:lpstr>Solidifying the Consolidation</vt:lpstr>
      <vt:lpstr>Solidifying the Consolidation</vt:lpstr>
      <vt:lpstr>Highlights/Summary - Example</vt:lpstr>
      <vt:lpstr>PowerPoint Presentation</vt:lpstr>
      <vt:lpstr>PowerPoint Presentation</vt:lpstr>
      <vt:lpstr>PowerPoint Presentation</vt:lpstr>
      <vt:lpstr>PowerPoint Presentation</vt:lpstr>
      <vt:lpstr>5 Practices - Anticipation Organizer</vt:lpstr>
      <vt:lpstr>PowerPoint Presentation</vt:lpstr>
      <vt:lpstr>PowerPoint Presentation</vt:lpstr>
      <vt:lpstr>Direction for Math in Halton</vt:lpstr>
      <vt:lpstr>Direction for Math in Halton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HDSB’s Elementary Math Direction</dc:title>
  <dc:creator>Spencer, Terry</dc:creator>
  <cp:lastModifiedBy>Spencer, Terry</cp:lastModifiedBy>
  <cp:revision>45</cp:revision>
  <dcterms:modified xsi:type="dcterms:W3CDTF">2013-12-18T13:17:31Z</dcterms:modified>
</cp:coreProperties>
</file>